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6"/>
  </p:notesMasterIdLst>
  <p:sldIdLst>
    <p:sldId id="273" r:id="rId3"/>
    <p:sldId id="257" r:id="rId4"/>
    <p:sldId id="289" r:id="rId5"/>
    <p:sldId id="290" r:id="rId6"/>
    <p:sldId id="259" r:id="rId7"/>
    <p:sldId id="301" r:id="rId8"/>
    <p:sldId id="285" r:id="rId9"/>
    <p:sldId id="302" r:id="rId10"/>
    <p:sldId id="291" r:id="rId11"/>
    <p:sldId id="303" r:id="rId12"/>
    <p:sldId id="304" r:id="rId13"/>
    <p:sldId id="288" r:id="rId14"/>
    <p:sldId id="293" r:id="rId15"/>
    <p:sldId id="294" r:id="rId16"/>
    <p:sldId id="295" r:id="rId17"/>
    <p:sldId id="296" r:id="rId18"/>
    <p:sldId id="266" r:id="rId19"/>
    <p:sldId id="298" r:id="rId20"/>
    <p:sldId id="300" r:id="rId21"/>
    <p:sldId id="297" r:id="rId22"/>
    <p:sldId id="278" r:id="rId23"/>
    <p:sldId id="281" r:id="rId24"/>
    <p:sldId id="280" r:id="rId25"/>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tts, Stephanie, HCSA" initials="WSH" lastIdx="1" clrIdx="0">
    <p:extLst>
      <p:ext uri="{19B8F6BF-5375-455C-9EA6-DF929625EA0E}">
        <p15:presenceInfo xmlns:p15="http://schemas.microsoft.com/office/powerpoint/2012/main" userId="S-1-5-21-1123561945-1035525444-725345543-62918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81A4"/>
    <a:srgbClr val="FFFFFF"/>
    <a:srgbClr val="FF0000"/>
    <a:srgbClr val="2CB5BC"/>
    <a:srgbClr val="DFF9FD"/>
    <a:srgbClr val="A4EEFA"/>
    <a:srgbClr val="8DC1C1"/>
    <a:srgbClr val="D7F8FD"/>
    <a:srgbClr val="64D4DA"/>
    <a:srgbClr val="C6EE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7074" autoAdjust="0"/>
  </p:normalViewPr>
  <p:slideViewPr>
    <p:cSldViewPr snapToGrid="0">
      <p:cViewPr varScale="1">
        <p:scale>
          <a:sx n="61" d="100"/>
          <a:sy n="61" d="100"/>
        </p:scale>
        <p:origin x="1020" y="72"/>
      </p:cViewPr>
      <p:guideLst/>
    </p:cSldViewPr>
  </p:slideViewPr>
  <p:notesTextViewPr>
    <p:cViewPr>
      <p:scale>
        <a:sx n="1" d="1"/>
        <a:sy n="1" d="1"/>
      </p:scale>
      <p:origin x="0" y="0"/>
    </p:cViewPr>
  </p:notesTextViewPr>
  <p:notesViewPr>
    <p:cSldViewPr snapToGrid="0">
      <p:cViewPr varScale="1">
        <p:scale>
          <a:sx n="113" d="100"/>
          <a:sy n="113" d="100"/>
        </p:scale>
        <p:origin x="153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8440" cy="351737"/>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5265809" y="1"/>
            <a:ext cx="4028440" cy="351737"/>
          </a:xfrm>
          <a:prstGeom prst="rect">
            <a:avLst/>
          </a:prstGeom>
        </p:spPr>
        <p:txBody>
          <a:bodyPr vert="horz" lIns="93177" tIns="46589" rIns="93177" bIns="46589" rtlCol="0"/>
          <a:lstStyle>
            <a:lvl1pPr algn="r">
              <a:defRPr sz="1200"/>
            </a:lvl1pPr>
          </a:lstStyle>
          <a:p>
            <a:fld id="{3D793F19-AD1C-40F3-B61C-095833E300DC}" type="datetimeFigureOut">
              <a:rPr lang="en-US" smtClean="0"/>
              <a:t>2/11/2021</a:t>
            </a:fld>
            <a:endParaRPr lang="en-US"/>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929640" y="3373754"/>
            <a:ext cx="7437120" cy="2760346"/>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658664"/>
            <a:ext cx="4028440" cy="351736"/>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5265809" y="6658664"/>
            <a:ext cx="4028440" cy="351736"/>
          </a:xfrm>
          <a:prstGeom prst="rect">
            <a:avLst/>
          </a:prstGeom>
        </p:spPr>
        <p:txBody>
          <a:bodyPr vert="horz" lIns="93177" tIns="46589" rIns="93177" bIns="46589" rtlCol="0" anchor="b"/>
          <a:lstStyle>
            <a:lvl1pPr algn="r">
              <a:defRPr sz="1200"/>
            </a:lvl1pPr>
          </a:lstStyle>
          <a:p>
            <a:fld id="{680F5A7B-C6AF-497E-9E30-10F651C20D50}" type="slidenum">
              <a:rPr lang="en-US" smtClean="0"/>
              <a:t>‹#›</a:t>
            </a:fld>
            <a:endParaRPr lang="en-US"/>
          </a:p>
        </p:txBody>
      </p:sp>
    </p:spTree>
    <p:extLst>
      <p:ext uri="{BB962C8B-B14F-4D97-AF65-F5344CB8AC3E}">
        <p14:creationId xmlns:p14="http://schemas.microsoft.com/office/powerpoint/2010/main" val="38696690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930685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CAO Budget System located</a:t>
            </a:r>
            <a:r>
              <a:rPr lang="en-US" baseline="0" dirty="0"/>
              <a:t> in </a:t>
            </a:r>
            <a:r>
              <a:rPr lang="en-US" baseline="0" dirty="0" err="1"/>
              <a:t>Alcoweb</a:t>
            </a:r>
            <a:endParaRPr lang="en-US" dirty="0"/>
          </a:p>
          <a:p>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10</a:t>
            </a:fld>
            <a:endParaRPr lang="en-US"/>
          </a:p>
        </p:txBody>
      </p:sp>
    </p:spTree>
    <p:extLst>
      <p:ext uri="{BB962C8B-B14F-4D97-AF65-F5344CB8AC3E}">
        <p14:creationId xmlns:p14="http://schemas.microsoft.com/office/powerpoint/2010/main" val="381745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CAO Budget System located</a:t>
            </a:r>
            <a:r>
              <a:rPr lang="en-US" baseline="0" dirty="0"/>
              <a:t> in </a:t>
            </a:r>
            <a:r>
              <a:rPr lang="en-US" baseline="0" dirty="0" err="1"/>
              <a:t>Alcoweb</a:t>
            </a:r>
            <a:endParaRPr lang="en-US" dirty="0"/>
          </a:p>
          <a:p>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11</a:t>
            </a:fld>
            <a:endParaRPr lang="en-US"/>
          </a:p>
        </p:txBody>
      </p:sp>
    </p:spTree>
    <p:extLst>
      <p:ext uri="{BB962C8B-B14F-4D97-AF65-F5344CB8AC3E}">
        <p14:creationId xmlns:p14="http://schemas.microsoft.com/office/powerpoint/2010/main" val="30264450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CAO Budget System located</a:t>
            </a:r>
            <a:r>
              <a:rPr lang="en-US" baseline="0" dirty="0"/>
              <a:t> in </a:t>
            </a:r>
            <a:r>
              <a:rPr lang="en-US" baseline="0" dirty="0" err="1"/>
              <a:t>Alcoweb</a:t>
            </a:r>
            <a:endParaRPr lang="en-US" dirty="0"/>
          </a:p>
          <a:p>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12</a:t>
            </a:fld>
            <a:endParaRPr lang="en-US"/>
          </a:p>
        </p:txBody>
      </p:sp>
    </p:spTree>
    <p:extLst>
      <p:ext uri="{BB962C8B-B14F-4D97-AF65-F5344CB8AC3E}">
        <p14:creationId xmlns:p14="http://schemas.microsoft.com/office/powerpoint/2010/main" val="37743258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CAO Budget System located</a:t>
            </a:r>
            <a:r>
              <a:rPr lang="en-US" baseline="0" dirty="0"/>
              <a:t> in </a:t>
            </a:r>
            <a:r>
              <a:rPr lang="en-US" baseline="0" dirty="0" err="1"/>
              <a:t>Alcoweb</a:t>
            </a:r>
            <a:endParaRPr lang="en-US" dirty="0"/>
          </a:p>
          <a:p>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13</a:t>
            </a:fld>
            <a:endParaRPr lang="en-US"/>
          </a:p>
        </p:txBody>
      </p:sp>
    </p:spTree>
    <p:extLst>
      <p:ext uri="{BB962C8B-B14F-4D97-AF65-F5344CB8AC3E}">
        <p14:creationId xmlns:p14="http://schemas.microsoft.com/office/powerpoint/2010/main" val="2541229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HCSA-HR provides raw position control monthly.  It is then formatted by Expense Org, Expense Program, Budget Job Code, and Name</a:t>
            </a:r>
          </a:p>
          <a:p>
            <a:endParaRPr lang="en-US" dirty="0"/>
          </a:p>
          <a:p>
            <a:r>
              <a:rPr lang="en-US" dirty="0"/>
              <a:t>Salary Sheets are generated from the CAO Budget System</a:t>
            </a:r>
          </a:p>
          <a:p>
            <a:endParaRPr lang="en-US" dirty="0"/>
          </a:p>
          <a:p>
            <a:r>
              <a:rPr lang="en-US" dirty="0"/>
              <a:t>Review and compare position control report with CAO salary sheets</a:t>
            </a:r>
          </a:p>
        </p:txBody>
      </p:sp>
      <p:sp>
        <p:nvSpPr>
          <p:cNvPr id="4" name="Slide Number Placeholder 3"/>
          <p:cNvSpPr>
            <a:spLocks noGrp="1"/>
          </p:cNvSpPr>
          <p:nvPr>
            <p:ph type="sldNum" sz="quarter" idx="10"/>
          </p:nvPr>
        </p:nvSpPr>
        <p:spPr/>
        <p:txBody>
          <a:bodyPr/>
          <a:lstStyle/>
          <a:p>
            <a:fld id="{680F5A7B-C6AF-497E-9E30-10F651C20D50}" type="slidenum">
              <a:rPr lang="en-US" smtClean="0"/>
              <a:t>14</a:t>
            </a:fld>
            <a:endParaRPr lang="en-US"/>
          </a:p>
        </p:txBody>
      </p:sp>
    </p:spTree>
    <p:extLst>
      <p:ext uri="{BB962C8B-B14F-4D97-AF65-F5344CB8AC3E}">
        <p14:creationId xmlns:p14="http://schemas.microsoft.com/office/powerpoint/2010/main" val="34964350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Review and compare position control report with CAO salary sheets</a:t>
            </a:r>
          </a:p>
        </p:txBody>
      </p:sp>
      <p:sp>
        <p:nvSpPr>
          <p:cNvPr id="4" name="Slide Number Placeholder 3"/>
          <p:cNvSpPr>
            <a:spLocks noGrp="1"/>
          </p:cNvSpPr>
          <p:nvPr>
            <p:ph type="sldNum" sz="quarter" idx="10"/>
          </p:nvPr>
        </p:nvSpPr>
        <p:spPr/>
        <p:txBody>
          <a:bodyPr/>
          <a:lstStyle/>
          <a:p>
            <a:fld id="{680F5A7B-C6AF-497E-9E30-10F651C20D50}" type="slidenum">
              <a:rPr lang="en-US" smtClean="0"/>
              <a:t>15</a:t>
            </a:fld>
            <a:endParaRPr lang="en-US"/>
          </a:p>
        </p:txBody>
      </p:sp>
    </p:spTree>
    <p:extLst>
      <p:ext uri="{BB962C8B-B14F-4D97-AF65-F5344CB8AC3E}">
        <p14:creationId xmlns:p14="http://schemas.microsoft.com/office/powerpoint/2010/main" val="1108299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HCSA-HR provides raw position control monthly.  It is then formatted by Expense Org, Expense Program, Budget Job Code, and Name</a:t>
            </a:r>
          </a:p>
          <a:p>
            <a:endParaRPr lang="en-US" dirty="0"/>
          </a:p>
          <a:p>
            <a:r>
              <a:rPr lang="en-US" dirty="0"/>
              <a:t>Salary Sheets are generated from the CAO Budget System</a:t>
            </a:r>
          </a:p>
          <a:p>
            <a:endParaRPr lang="en-US" dirty="0"/>
          </a:p>
          <a:p>
            <a:r>
              <a:rPr lang="en-US" dirty="0"/>
              <a:t>Review and compare position control report with CAO salary sheets</a:t>
            </a:r>
          </a:p>
        </p:txBody>
      </p:sp>
      <p:sp>
        <p:nvSpPr>
          <p:cNvPr id="4" name="Slide Number Placeholder 3"/>
          <p:cNvSpPr>
            <a:spLocks noGrp="1"/>
          </p:cNvSpPr>
          <p:nvPr>
            <p:ph type="sldNum" sz="quarter" idx="10"/>
          </p:nvPr>
        </p:nvSpPr>
        <p:spPr/>
        <p:txBody>
          <a:bodyPr/>
          <a:lstStyle/>
          <a:p>
            <a:fld id="{680F5A7B-C6AF-497E-9E30-10F651C20D50}" type="slidenum">
              <a:rPr lang="en-US" smtClean="0"/>
              <a:t>16</a:t>
            </a:fld>
            <a:endParaRPr lang="en-US"/>
          </a:p>
        </p:txBody>
      </p:sp>
    </p:spTree>
    <p:extLst>
      <p:ext uri="{BB962C8B-B14F-4D97-AF65-F5344CB8AC3E}">
        <p14:creationId xmlns:p14="http://schemas.microsoft.com/office/powerpoint/2010/main" val="930766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Salary Sheet shows 42 Authorized PU’s distributed among</a:t>
            </a:r>
            <a:r>
              <a:rPr lang="en-US" baseline="0" dirty="0"/>
              <a:t> 5 HSTs.  If all were fully budgeted, there would be 60 PU’s and the S&amp;EB amount would total $403,899. </a:t>
            </a:r>
          </a:p>
          <a:p>
            <a:r>
              <a:rPr lang="en-US" baseline="0" dirty="0"/>
              <a:t>Position Control shows two,  .50 FTEs (6 funded monthly units x 2) + three, .83 FTE (10 funded monthly units x 3). </a:t>
            </a:r>
          </a:p>
          <a:p>
            <a:endParaRPr lang="en-US" baseline="0" dirty="0"/>
          </a:p>
          <a:p>
            <a:r>
              <a:rPr lang="en-US" baseline="0" dirty="0"/>
              <a:t>Total budgeted S&amp;EB is $282,729/42 = $6,731.64 per month. </a:t>
            </a:r>
          </a:p>
          <a:p>
            <a:endParaRPr lang="en-US" baseline="0" dirty="0"/>
          </a:p>
          <a:p>
            <a:r>
              <a:rPr lang="en-US" baseline="0" dirty="0"/>
              <a:t>Two half time FTEs budgeted S&amp;EB = $40,390, with equal amount unbudgeted and three .83 FTEs budgeted S&amp;EB amount = $67,316, unbudgeted = $13,463.</a:t>
            </a:r>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17</a:t>
            </a:fld>
            <a:endParaRPr lang="en-US"/>
          </a:p>
        </p:txBody>
      </p:sp>
    </p:spTree>
    <p:extLst>
      <p:ext uri="{BB962C8B-B14F-4D97-AF65-F5344CB8AC3E}">
        <p14:creationId xmlns:p14="http://schemas.microsoft.com/office/powerpoint/2010/main" val="2496188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Salary Sheet shows 42 Authorized PU’s distributed among</a:t>
            </a:r>
            <a:r>
              <a:rPr lang="en-US" baseline="0" dirty="0"/>
              <a:t> 5 HSTs.  If all were fully budgeted, there would be 60 PU’s and the S&amp;EB amount would total $403,899. </a:t>
            </a:r>
          </a:p>
          <a:p>
            <a:r>
              <a:rPr lang="en-US" baseline="0" dirty="0"/>
              <a:t>Position Control shows two,  .50 FTEs (6 funded monthly units x 2) + three, .83 FTE (10 funded monthly units x 3). </a:t>
            </a:r>
          </a:p>
          <a:p>
            <a:endParaRPr lang="en-US" baseline="0" dirty="0"/>
          </a:p>
          <a:p>
            <a:r>
              <a:rPr lang="en-US" baseline="0" dirty="0"/>
              <a:t>Total budgeted S&amp;EB is $282,729/42 = $6,731.64 per month. </a:t>
            </a:r>
          </a:p>
          <a:p>
            <a:endParaRPr lang="en-US" baseline="0" dirty="0"/>
          </a:p>
          <a:p>
            <a:r>
              <a:rPr lang="en-US" baseline="0" dirty="0"/>
              <a:t>Two half time FTEs budgeted S&amp;EB = $40,390, with equal amount unbudgeted and three .83 FTEs budgeted S&amp;EB amount = $67,316, unbudgeted = $13,463.</a:t>
            </a:r>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18</a:t>
            </a:fld>
            <a:endParaRPr lang="en-US"/>
          </a:p>
        </p:txBody>
      </p:sp>
    </p:spTree>
    <p:extLst>
      <p:ext uri="{BB962C8B-B14F-4D97-AF65-F5344CB8AC3E}">
        <p14:creationId xmlns:p14="http://schemas.microsoft.com/office/powerpoint/2010/main" val="2632181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Salary Sheet shows 42 Authorized PU’s distributed among</a:t>
            </a:r>
            <a:r>
              <a:rPr lang="en-US" baseline="0" dirty="0"/>
              <a:t> 5 HSTs.  If all were fully budgeted, there would be 60 PU’s and the S&amp;EB amount would total $403,899. </a:t>
            </a:r>
          </a:p>
          <a:p>
            <a:r>
              <a:rPr lang="en-US" baseline="0" dirty="0"/>
              <a:t>Position Control shows two,  .50 FTEs (6 funded monthly units x 2) + three, .83 FTE (10 funded monthly units x 3). </a:t>
            </a:r>
          </a:p>
          <a:p>
            <a:endParaRPr lang="en-US" baseline="0" dirty="0"/>
          </a:p>
          <a:p>
            <a:r>
              <a:rPr lang="en-US" baseline="0" dirty="0"/>
              <a:t>Total budgeted S&amp;EB is $282,729/42 = $6,731.64 per month. </a:t>
            </a:r>
          </a:p>
          <a:p>
            <a:endParaRPr lang="en-US" baseline="0" dirty="0"/>
          </a:p>
          <a:p>
            <a:r>
              <a:rPr lang="en-US" baseline="0" dirty="0"/>
              <a:t>Two half time FTEs budgeted S&amp;EB = $40,390, with equal amount unbudgeted and three .83 FTEs budgeted S&amp;EB amount = $67,316, unbudgeted = $13,463.</a:t>
            </a:r>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19</a:t>
            </a:fld>
            <a:endParaRPr lang="en-US"/>
          </a:p>
        </p:txBody>
      </p:sp>
    </p:spTree>
    <p:extLst>
      <p:ext uri="{BB962C8B-B14F-4D97-AF65-F5344CB8AC3E}">
        <p14:creationId xmlns:p14="http://schemas.microsoft.com/office/powerpoint/2010/main" val="21353651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80F5A7B-C6AF-497E-9E30-10F651C20D50}" type="slidenum">
              <a:rPr lang="en-US" smtClean="0"/>
              <a:t>2</a:t>
            </a:fld>
            <a:endParaRPr lang="en-US"/>
          </a:p>
        </p:txBody>
      </p:sp>
    </p:spTree>
    <p:extLst>
      <p:ext uri="{BB962C8B-B14F-4D97-AF65-F5344CB8AC3E}">
        <p14:creationId xmlns:p14="http://schemas.microsoft.com/office/powerpoint/2010/main" val="129765632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HCSA-HR provides raw position control monthly.  It is then formatted by Expense Org, Expense Program, Budget Job Code, and Name</a:t>
            </a:r>
          </a:p>
          <a:p>
            <a:endParaRPr lang="en-US" dirty="0"/>
          </a:p>
          <a:p>
            <a:r>
              <a:rPr lang="en-US" dirty="0"/>
              <a:t>Salary Sheets are generated from the CAO Budget System</a:t>
            </a:r>
          </a:p>
          <a:p>
            <a:endParaRPr lang="en-US" dirty="0"/>
          </a:p>
          <a:p>
            <a:r>
              <a:rPr lang="en-US" dirty="0"/>
              <a:t>Review and compare position control report with CAO salary sheets</a:t>
            </a:r>
          </a:p>
        </p:txBody>
      </p:sp>
      <p:sp>
        <p:nvSpPr>
          <p:cNvPr id="4" name="Slide Number Placeholder 3"/>
          <p:cNvSpPr>
            <a:spLocks noGrp="1"/>
          </p:cNvSpPr>
          <p:nvPr>
            <p:ph type="sldNum" sz="quarter" idx="10"/>
          </p:nvPr>
        </p:nvSpPr>
        <p:spPr/>
        <p:txBody>
          <a:bodyPr/>
          <a:lstStyle/>
          <a:p>
            <a:fld id="{680F5A7B-C6AF-497E-9E30-10F651C20D50}" type="slidenum">
              <a:rPr lang="en-US" smtClean="0"/>
              <a:t>20</a:t>
            </a:fld>
            <a:endParaRPr lang="en-US"/>
          </a:p>
        </p:txBody>
      </p:sp>
    </p:spTree>
    <p:extLst>
      <p:ext uri="{BB962C8B-B14F-4D97-AF65-F5344CB8AC3E}">
        <p14:creationId xmlns:p14="http://schemas.microsoft.com/office/powerpoint/2010/main" val="310960165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21</a:t>
            </a:fld>
            <a:endParaRPr lang="en-US"/>
          </a:p>
        </p:txBody>
      </p:sp>
    </p:spTree>
    <p:extLst>
      <p:ext uri="{BB962C8B-B14F-4D97-AF65-F5344CB8AC3E}">
        <p14:creationId xmlns:p14="http://schemas.microsoft.com/office/powerpoint/2010/main" val="3424752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HCSA-HR provides raw position control monthly.  It is then formatted by Expense Org, Expense Program, Budget Job Code, and Name</a:t>
            </a:r>
          </a:p>
          <a:p>
            <a:endParaRPr lang="en-US" dirty="0"/>
          </a:p>
          <a:p>
            <a:r>
              <a:rPr lang="en-US" dirty="0"/>
              <a:t>Salary Sheets are generated from the CAO Budget System</a:t>
            </a:r>
          </a:p>
          <a:p>
            <a:endParaRPr lang="en-US" dirty="0"/>
          </a:p>
          <a:p>
            <a:r>
              <a:rPr lang="en-US" dirty="0"/>
              <a:t>Review and compare position control report with CAO salary sheets</a:t>
            </a:r>
          </a:p>
        </p:txBody>
      </p:sp>
      <p:sp>
        <p:nvSpPr>
          <p:cNvPr id="4" name="Slide Number Placeholder 3"/>
          <p:cNvSpPr>
            <a:spLocks noGrp="1"/>
          </p:cNvSpPr>
          <p:nvPr>
            <p:ph type="sldNum" sz="quarter" idx="10"/>
          </p:nvPr>
        </p:nvSpPr>
        <p:spPr/>
        <p:txBody>
          <a:bodyPr/>
          <a:lstStyle/>
          <a:p>
            <a:fld id="{680F5A7B-C6AF-497E-9E30-10F651C20D50}" type="slidenum">
              <a:rPr lang="en-US" smtClean="0"/>
              <a:t>22</a:t>
            </a:fld>
            <a:endParaRPr lang="en-US"/>
          </a:p>
        </p:txBody>
      </p:sp>
    </p:spTree>
    <p:extLst>
      <p:ext uri="{BB962C8B-B14F-4D97-AF65-F5344CB8AC3E}">
        <p14:creationId xmlns:p14="http://schemas.microsoft.com/office/powerpoint/2010/main" val="10221153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noRot="1" noChangeAspect="1"/>
          </p:cNvSpPr>
          <p:nvPr>
            <p:ph type="sldImg"/>
          </p:nvPr>
        </p:nvSpPr>
        <p:spPr/>
      </p:sp>
      <p:sp>
        <p:nvSpPr>
          <p:cNvPr id="3" name="Rectangle 2"/>
          <p:cNvSpPr>
            <a:spLocks noGrp="1"/>
          </p:cNvSpPr>
          <p:nvPr>
            <p:ph type="body" idx="1"/>
          </p:nvPr>
        </p:nvSpPr>
        <p:spPr/>
        <p:txBody>
          <a:bodyPr/>
          <a:lstStyle/>
          <a:p>
            <a:endParaRPr lang="en-US"/>
          </a:p>
        </p:txBody>
      </p:sp>
      <p:sp>
        <p:nvSpPr>
          <p:cNvPr id="4" name="Rectangl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5D3BF3-D352-46FC-8343-31F56E6730E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377760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HCSA-HR provides raw position control monthly.  It is then formatted by Expense Org, Expense Program, Budget Job Code, and Name</a:t>
            </a:r>
          </a:p>
          <a:p>
            <a:endParaRPr lang="en-US" dirty="0"/>
          </a:p>
          <a:p>
            <a:r>
              <a:rPr lang="en-US" dirty="0"/>
              <a:t>Salary Sheets are generated from the CAO Budget System</a:t>
            </a:r>
          </a:p>
          <a:p>
            <a:endParaRPr lang="en-US" dirty="0"/>
          </a:p>
          <a:p>
            <a:r>
              <a:rPr lang="en-US" dirty="0"/>
              <a:t>Review and compare position control report with CAO salary sheets</a:t>
            </a:r>
          </a:p>
        </p:txBody>
      </p:sp>
      <p:sp>
        <p:nvSpPr>
          <p:cNvPr id="4" name="Slide Number Placeholder 3"/>
          <p:cNvSpPr>
            <a:spLocks noGrp="1"/>
          </p:cNvSpPr>
          <p:nvPr>
            <p:ph type="sldNum" sz="quarter" idx="10"/>
          </p:nvPr>
        </p:nvSpPr>
        <p:spPr/>
        <p:txBody>
          <a:bodyPr/>
          <a:lstStyle/>
          <a:p>
            <a:fld id="{680F5A7B-C6AF-497E-9E30-10F651C20D50}" type="slidenum">
              <a:rPr lang="en-US" smtClean="0"/>
              <a:t>3</a:t>
            </a:fld>
            <a:endParaRPr lang="en-US"/>
          </a:p>
        </p:txBody>
      </p:sp>
    </p:spTree>
    <p:extLst>
      <p:ext uri="{BB962C8B-B14F-4D97-AF65-F5344CB8AC3E}">
        <p14:creationId xmlns:p14="http://schemas.microsoft.com/office/powerpoint/2010/main" val="24300057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HCSA-HR provides raw position control monthly.  It is then formatted by Expense Org, Expense Program, Budget Job Code, and Name</a:t>
            </a:r>
          </a:p>
          <a:p>
            <a:endParaRPr lang="en-US" dirty="0"/>
          </a:p>
          <a:p>
            <a:r>
              <a:rPr lang="en-US" dirty="0"/>
              <a:t>Salary Sheets are generated from the CAO Budget System</a:t>
            </a:r>
          </a:p>
          <a:p>
            <a:endParaRPr lang="en-US" dirty="0"/>
          </a:p>
          <a:p>
            <a:r>
              <a:rPr lang="en-US" dirty="0"/>
              <a:t>Review and compare position control report with CAO salary sheets</a:t>
            </a:r>
          </a:p>
        </p:txBody>
      </p:sp>
      <p:sp>
        <p:nvSpPr>
          <p:cNvPr id="4" name="Slide Number Placeholder 3"/>
          <p:cNvSpPr>
            <a:spLocks noGrp="1"/>
          </p:cNvSpPr>
          <p:nvPr>
            <p:ph type="sldNum" sz="quarter" idx="10"/>
          </p:nvPr>
        </p:nvSpPr>
        <p:spPr/>
        <p:txBody>
          <a:bodyPr/>
          <a:lstStyle/>
          <a:p>
            <a:fld id="{680F5A7B-C6AF-497E-9E30-10F651C20D50}" type="slidenum">
              <a:rPr lang="en-US" smtClean="0"/>
              <a:t>4</a:t>
            </a:fld>
            <a:endParaRPr lang="en-US"/>
          </a:p>
        </p:txBody>
      </p:sp>
    </p:spTree>
    <p:extLst>
      <p:ext uri="{BB962C8B-B14F-4D97-AF65-F5344CB8AC3E}">
        <p14:creationId xmlns:p14="http://schemas.microsoft.com/office/powerpoint/2010/main" val="6169239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Raw report provided by HR. </a:t>
            </a:r>
          </a:p>
          <a:p>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5</a:t>
            </a:fld>
            <a:endParaRPr lang="en-US"/>
          </a:p>
        </p:txBody>
      </p:sp>
    </p:spTree>
    <p:extLst>
      <p:ext uri="{BB962C8B-B14F-4D97-AF65-F5344CB8AC3E}">
        <p14:creationId xmlns:p14="http://schemas.microsoft.com/office/powerpoint/2010/main" val="2174642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Raw report provided by HR. </a:t>
            </a:r>
          </a:p>
          <a:p>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6</a:t>
            </a:fld>
            <a:endParaRPr lang="en-US"/>
          </a:p>
        </p:txBody>
      </p:sp>
    </p:spTree>
    <p:extLst>
      <p:ext uri="{BB962C8B-B14F-4D97-AF65-F5344CB8AC3E}">
        <p14:creationId xmlns:p14="http://schemas.microsoft.com/office/powerpoint/2010/main" val="3235117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Raw report provided by HR. </a:t>
            </a:r>
          </a:p>
          <a:p>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7</a:t>
            </a:fld>
            <a:endParaRPr lang="en-US"/>
          </a:p>
        </p:txBody>
      </p:sp>
    </p:spTree>
    <p:extLst>
      <p:ext uri="{BB962C8B-B14F-4D97-AF65-F5344CB8AC3E}">
        <p14:creationId xmlns:p14="http://schemas.microsoft.com/office/powerpoint/2010/main" val="37223336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Raw report provided by HR. </a:t>
            </a:r>
          </a:p>
          <a:p>
            <a:endParaRPr lang="en-US" dirty="0"/>
          </a:p>
        </p:txBody>
      </p:sp>
      <p:sp>
        <p:nvSpPr>
          <p:cNvPr id="4" name="Slide Number Placeholder 3"/>
          <p:cNvSpPr>
            <a:spLocks noGrp="1"/>
          </p:cNvSpPr>
          <p:nvPr>
            <p:ph type="sldNum" sz="quarter" idx="10"/>
          </p:nvPr>
        </p:nvSpPr>
        <p:spPr/>
        <p:txBody>
          <a:bodyPr/>
          <a:lstStyle/>
          <a:p>
            <a:fld id="{680F5A7B-C6AF-497E-9E30-10F651C20D50}" type="slidenum">
              <a:rPr lang="en-US" smtClean="0"/>
              <a:t>8</a:t>
            </a:fld>
            <a:endParaRPr lang="en-US"/>
          </a:p>
        </p:txBody>
      </p:sp>
    </p:spTree>
    <p:extLst>
      <p:ext uri="{BB962C8B-B14F-4D97-AF65-F5344CB8AC3E}">
        <p14:creationId xmlns:p14="http://schemas.microsoft.com/office/powerpoint/2010/main" val="248072520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HCSA-HR provides raw position control monthly.  It is then formatted by Expense Org, Expense Program, Budget Job Code, and Name</a:t>
            </a:r>
          </a:p>
          <a:p>
            <a:endParaRPr lang="en-US" dirty="0"/>
          </a:p>
          <a:p>
            <a:r>
              <a:rPr lang="en-US" dirty="0"/>
              <a:t>Salary Sheets are generated from the CAO Budget System</a:t>
            </a:r>
          </a:p>
          <a:p>
            <a:endParaRPr lang="en-US" dirty="0"/>
          </a:p>
          <a:p>
            <a:r>
              <a:rPr lang="en-US" dirty="0"/>
              <a:t>Review and compare position control report with CAO salary sheets</a:t>
            </a:r>
          </a:p>
        </p:txBody>
      </p:sp>
      <p:sp>
        <p:nvSpPr>
          <p:cNvPr id="4" name="Slide Number Placeholder 3"/>
          <p:cNvSpPr>
            <a:spLocks noGrp="1"/>
          </p:cNvSpPr>
          <p:nvPr>
            <p:ph type="sldNum" sz="quarter" idx="10"/>
          </p:nvPr>
        </p:nvSpPr>
        <p:spPr/>
        <p:txBody>
          <a:bodyPr/>
          <a:lstStyle/>
          <a:p>
            <a:fld id="{680F5A7B-C6AF-497E-9E30-10F651C20D50}" type="slidenum">
              <a:rPr lang="en-US" smtClean="0"/>
              <a:t>9</a:t>
            </a:fld>
            <a:endParaRPr lang="en-US"/>
          </a:p>
        </p:txBody>
      </p:sp>
    </p:spTree>
    <p:extLst>
      <p:ext uri="{BB962C8B-B14F-4D97-AF65-F5344CB8AC3E}">
        <p14:creationId xmlns:p14="http://schemas.microsoft.com/office/powerpoint/2010/main" val="2968101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48176EB-371C-4570-84D7-68B85D57739E}"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2463008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176EB-371C-4570-84D7-68B85D57739E}"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353213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176EB-371C-4570-84D7-68B85D57739E}"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3054933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9" name="Subtitle 8"/>
          <p:cNvSpPr>
            <a:spLocks noGrp="1"/>
          </p:cNvSpPr>
          <p:nvPr>
            <p:ph type="subTitle" idx="1"/>
          </p:nvPr>
        </p:nvSpPr>
        <p:spPr>
          <a:xfrm>
            <a:off x="3149600" y="6050037"/>
            <a:ext cx="8686800" cy="685800"/>
          </a:xfrm>
        </p:spPr>
        <p:txBody>
          <a:bodyPr anchor="ctr"/>
          <a:lstStyle>
            <a:lvl1pPr marL="0" indent="0" algn="l" eaLnBrk="1" latinLnBrk="0" hangingPunct="1">
              <a:buNone/>
              <a:defRPr kumimoji="0" sz="3733">
                <a:solidFill>
                  <a:srgbClr val="FFFFFF"/>
                </a:solidFill>
              </a:defRPr>
            </a:lvl1pPr>
            <a:lvl2pPr marL="609585" indent="0" algn="ctr" eaLnBrk="1" latinLnBrk="0" hangingPunct="1">
              <a:buNone/>
            </a:lvl2pPr>
            <a:lvl3pPr marL="1219170" indent="0" algn="ctr" eaLnBrk="1" latinLnBrk="0" hangingPunct="1">
              <a:buNone/>
            </a:lvl3pPr>
            <a:lvl4pPr marL="1828754" indent="0" algn="ctr" eaLnBrk="1" latinLnBrk="0" hangingPunct="1">
              <a:buNone/>
            </a:lvl4pPr>
            <a:lvl5pPr marL="2438339" indent="0" algn="ctr" eaLnBrk="1" latinLnBrk="0" hangingPunct="1">
              <a:buNone/>
            </a:lvl5pPr>
            <a:lvl6pPr marL="3047924" indent="0" algn="ctr" eaLnBrk="1" latinLnBrk="0" hangingPunct="1">
              <a:buNone/>
            </a:lvl6pPr>
            <a:lvl7pPr marL="3657509" indent="0" algn="ctr" eaLnBrk="1" latinLnBrk="0" hangingPunct="1">
              <a:buNone/>
            </a:lvl7pPr>
            <a:lvl8pPr marL="4267093" indent="0" algn="ctr" eaLnBrk="1" latinLnBrk="0" hangingPunct="1">
              <a:buNone/>
            </a:lvl8pPr>
            <a:lvl9pPr marL="4876678" indent="0" algn="ctr" eaLnBrk="1" latinLnBrk="0" hangingPunct="1">
              <a:buNone/>
            </a:lvl9pPr>
            <a:extLst/>
          </a:lstStyle>
          <a:p>
            <a:pPr eaLnBrk="1" latinLnBrk="1" hangingPunct="1"/>
            <a:r>
              <a:rPr lang="en-US"/>
              <a:t>Click to edit Master subtitle style</a:t>
            </a:r>
            <a:endParaRPr/>
          </a:p>
        </p:txBody>
      </p:sp>
      <p:sp>
        <p:nvSpPr>
          <p:cNvPr id="28" name="Date Placeholder 27"/>
          <p:cNvSpPr>
            <a:spLocks noGrp="1"/>
          </p:cNvSpPr>
          <p:nvPr>
            <p:ph type="dt" sz="half" idx="10"/>
          </p:nvPr>
        </p:nvSpPr>
        <p:spPr>
          <a:xfrm>
            <a:off x="101600" y="6068699"/>
            <a:ext cx="2743200" cy="685800"/>
          </a:xfrm>
        </p:spPr>
        <p:txBody>
          <a:bodyPr>
            <a:noAutofit/>
          </a:bodyPr>
          <a:lstStyle>
            <a:lvl1pPr algn="ctr" eaLnBrk="1" latinLnBrk="0" hangingPunct="1">
              <a:defRPr kumimoji="0" sz="2667">
                <a:solidFill>
                  <a:srgbClr val="FFFFFF"/>
                </a:solidFill>
              </a:defRPr>
            </a:lvl1pPr>
            <a:extLst/>
          </a:lstStyle>
          <a:p>
            <a:pPr algn="ctr"/>
            <a:fld id="{047E157E-8DCB-4F70-A0AF-5EB586A91DD4}" type="datetime1">
              <a:rPr kumimoji="0" lang="en-US" smtClean="0">
                <a:solidFill>
                  <a:srgbClr val="FFFFFF"/>
                </a:solidFill>
              </a:rPr>
              <a:pPr algn="ctr"/>
              <a:t>2/11/2021</a:t>
            </a:fld>
            <a:endParaRPr kumimoji="0" lang="en-US" sz="2667" dirty="0">
              <a:solidFill>
                <a:srgbClr val="FFFFFF"/>
              </a:solidFill>
            </a:endParaRPr>
          </a:p>
        </p:txBody>
      </p:sp>
      <p:sp>
        <p:nvSpPr>
          <p:cNvPr id="17" name="Footer Placeholder 16"/>
          <p:cNvSpPr>
            <a:spLocks noGrp="1"/>
          </p:cNvSpPr>
          <p:nvPr>
            <p:ph type="ftr" sz="quarter" idx="11"/>
          </p:nvPr>
        </p:nvSpPr>
        <p:spPr>
          <a:xfrm>
            <a:off x="2780524" y="236539"/>
            <a:ext cx="7823200" cy="365125"/>
          </a:xfrm>
        </p:spPr>
        <p:txBody>
          <a:bodyPr/>
          <a:lstStyle>
            <a:lvl1pPr algn="r" eaLnBrk="1" latinLnBrk="0" hangingPunct="1">
              <a:defRPr kumimoji="0">
                <a:solidFill>
                  <a:schemeClr val="tx2"/>
                </a:solidFill>
              </a:defRPr>
            </a:lvl1pPr>
            <a:extLst/>
          </a:lstStyle>
          <a:p>
            <a:pPr algn="r"/>
            <a:endParaRPr kumimoji="0" lang="en-US" dirty="0">
              <a:solidFill>
                <a:schemeClr val="tx2"/>
              </a:solidFill>
            </a:endParaRPr>
          </a:p>
        </p:txBody>
      </p:sp>
      <p:sp>
        <p:nvSpPr>
          <p:cNvPr id="29" name="Slide Number Placeholder 28"/>
          <p:cNvSpPr>
            <a:spLocks noGrp="1"/>
          </p:cNvSpPr>
          <p:nvPr>
            <p:ph type="sldNum" sz="quarter" idx="12"/>
          </p:nvPr>
        </p:nvSpPr>
        <p:spPr>
          <a:xfrm>
            <a:off x="10668000" y="228600"/>
            <a:ext cx="1117600" cy="381000"/>
          </a:xfrm>
        </p:spPr>
        <p:txBody>
          <a:bodyPr/>
          <a:lstStyle>
            <a:lvl1pPr eaLnBrk="1" latinLnBrk="0" hangingPunct="1">
              <a:defRPr kumimoji="0">
                <a:solidFill>
                  <a:schemeClr val="tx2"/>
                </a:solidFill>
              </a:defRPr>
            </a:lvl1pPr>
            <a:extLst/>
          </a:lstStyle>
          <a:p>
            <a:fld id="{8F82E0A0-C266-4798-8C8F-B9F91E9DA37E}" type="slidenum">
              <a:rPr kumimoji="0" lang="en-US" smtClean="0">
                <a:solidFill>
                  <a:schemeClr val="tx2"/>
                </a:solidFill>
              </a:rPr>
              <a:pPr/>
              <a:t>‹#›</a:t>
            </a:fld>
            <a:endParaRPr kumimoji="0" lang="en-US" dirty="0">
              <a:solidFill>
                <a:schemeClr val="tx2"/>
              </a:solidFill>
            </a:endParaRPr>
          </a:p>
        </p:txBody>
      </p:sp>
      <p:sp>
        <p:nvSpPr>
          <p:cNvPr id="12" name="Rectangle 11"/>
          <p:cNvSpPr>
            <a:spLocks noGrp="1"/>
          </p:cNvSpPr>
          <p:nvPr>
            <p:ph type="title"/>
          </p:nvPr>
        </p:nvSpPr>
        <p:spPr>
          <a:xfrm>
            <a:off x="3149600" y="3124200"/>
            <a:ext cx="8636000" cy="2717800"/>
          </a:xfrm>
        </p:spPr>
        <p:txBody>
          <a:bodyPr rtlCol="0" anchor="b"/>
          <a:lstStyle>
            <a:lvl1pPr eaLnBrk="1" latinLnBrk="0" hangingPunct="1">
              <a:defRPr kumimoji="0" cap="all" baseline="0"/>
            </a:lvl1pPr>
            <a:extLst/>
          </a:lstStyle>
          <a:p>
            <a:pPr eaLnBrk="1" latinLnBrk="1" hangingPunct="1"/>
            <a:r>
              <a:rPr lang="en-US"/>
              <a:t>Click to edit Master title style</a:t>
            </a:r>
            <a:endParaRPr/>
          </a:p>
        </p:txBody>
      </p:sp>
    </p:spTree>
    <p:extLst>
      <p:ext uri="{BB962C8B-B14F-4D97-AF65-F5344CB8AC3E}">
        <p14:creationId xmlns:p14="http://schemas.microsoft.com/office/powerpoint/2010/main" val="3558747564"/>
      </p:ext>
    </p:extLst>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Rectangle 1"/>
          <p:cNvSpPr>
            <a:spLocks noGrp="1"/>
          </p:cNvSpPr>
          <p:nvPr>
            <p:ph type="title"/>
          </p:nvPr>
        </p:nvSpPr>
        <p:spPr/>
        <p:txBody>
          <a:bodyPr/>
          <a:lstStyle/>
          <a:p>
            <a:pPr eaLnBrk="1" latinLnBrk="1" hangingPunct="1"/>
            <a:r>
              <a:rPr lang="en-US"/>
              <a:t>Click to edit Master title style</a:t>
            </a:r>
            <a:endParaRPr/>
          </a:p>
        </p:txBody>
      </p:sp>
      <p:sp>
        <p:nvSpPr>
          <p:cNvPr id="3" name="Rectangle 2"/>
          <p:cNvSpPr>
            <a:spLocks noGrp="1"/>
          </p:cNvSpPr>
          <p:nvPr>
            <p:ph type="dt" sz="half" idx="10"/>
          </p:nvPr>
        </p:nvSpPr>
        <p:spPr/>
        <p:txBody>
          <a:bodyPr/>
          <a:lstStyle/>
          <a:p>
            <a:fld id="{E4606EA6-EFEA-4C30-9264-4F9291A5780D}" type="datetime1">
              <a:rPr kumimoji="0" lang="en-US" smtClean="0"/>
              <a:pPr/>
              <a:t>2/11/2021</a:t>
            </a:fld>
            <a:endParaRPr kumimoji="0" lang="en-US"/>
          </a:p>
        </p:txBody>
      </p:sp>
      <p:sp>
        <p:nvSpPr>
          <p:cNvPr id="4" name="Rectangle 3"/>
          <p:cNvSpPr>
            <a:spLocks noGrp="1"/>
          </p:cNvSpPr>
          <p:nvPr>
            <p:ph type="ftr" sz="quarter" idx="11"/>
          </p:nvPr>
        </p:nvSpPr>
        <p:spPr/>
        <p:txBody>
          <a:bodyPr/>
          <a:lstStyle/>
          <a:p>
            <a:endParaRPr kumimoji="0" lang="en-US"/>
          </a:p>
        </p:txBody>
      </p:sp>
      <p:sp>
        <p:nvSpPr>
          <p:cNvPr id="5" name="Rectangle 4"/>
          <p:cNvSpPr>
            <a:spLocks noGrp="1"/>
          </p:cNvSpPr>
          <p:nvPr>
            <p:ph type="sldNum" sz="quarter" idx="12"/>
          </p:nvPr>
        </p:nvSpPr>
        <p:spPr/>
        <p:txBody>
          <a:bodyPr/>
          <a:lstStyle/>
          <a:p>
            <a:pPr algn="ctr"/>
            <a:fld id="{8F82E0A0-C266-4798-8C8F-B9F91E9DA37E}" type="slidenum">
              <a:rPr kumimoji="0" lang="en-US" sz="1867" b="1" smtClean="0">
                <a:solidFill>
                  <a:srgbClr val="FFFFFF"/>
                </a:solidFill>
              </a:rPr>
              <a:pPr algn="ctr"/>
              <a:t>‹#›</a:t>
            </a:fld>
            <a:endParaRPr kumimoji="0" lang="en-US"/>
          </a:p>
        </p:txBody>
      </p:sp>
      <p:sp>
        <p:nvSpPr>
          <p:cNvPr id="7" name="Rectangle 6"/>
          <p:cNvSpPr>
            <a:spLocks noGrp="1"/>
          </p:cNvSpPr>
          <p:nvPr>
            <p:ph sz="quarter" idx="13"/>
          </p:nvPr>
        </p:nvSpPr>
        <p:spPr>
          <a:xfrm>
            <a:off x="812800" y="1803400"/>
            <a:ext cx="10871200" cy="43688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extLst>
      <p:ext uri="{BB962C8B-B14F-4D97-AF65-F5344CB8AC3E}">
        <p14:creationId xmlns:p14="http://schemas.microsoft.com/office/powerpoint/2010/main" val="18102263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1"/>
            <a:ext cx="9497484" cy="1673225"/>
          </a:xfrm>
        </p:spPr>
        <p:txBody>
          <a:bodyPr anchor="t"/>
          <a:lstStyle>
            <a:lvl1pPr eaLnBrk="1" latinLnBrk="0" hangingPunct="1">
              <a:buNone/>
              <a:defRPr kumimoji="0" sz="3733">
                <a:solidFill>
                  <a:schemeClr val="tx2"/>
                </a:solidFill>
              </a:defRPr>
            </a:lvl1pPr>
            <a:lvl2pPr eaLnBrk="1" latinLnBrk="0" hangingPunct="1">
              <a:buNone/>
              <a:defRPr kumimoji="0" sz="2400">
                <a:solidFill>
                  <a:schemeClr val="tx1">
                    <a:tint val="75000"/>
                  </a:schemeClr>
                </a:solidFill>
              </a:defRPr>
            </a:lvl2pPr>
            <a:lvl3pPr eaLnBrk="1" latinLnBrk="0" hangingPunct="1">
              <a:buNone/>
              <a:defRPr kumimoji="0" sz="2133">
                <a:solidFill>
                  <a:schemeClr val="tx1">
                    <a:tint val="75000"/>
                  </a:schemeClr>
                </a:solidFill>
              </a:defRPr>
            </a:lvl3pPr>
            <a:lvl4pPr eaLnBrk="1" latinLnBrk="0" hangingPunct="1">
              <a:buNone/>
              <a:defRPr kumimoji="0" sz="1867">
                <a:solidFill>
                  <a:schemeClr val="tx1">
                    <a:tint val="75000"/>
                  </a:schemeClr>
                </a:solidFill>
              </a:defRPr>
            </a:lvl4pPr>
            <a:lvl5pPr eaLnBrk="1" latinLnBrk="0" hangingPunct="1">
              <a:buNone/>
              <a:defRPr kumimoji="0" sz="1867">
                <a:solidFill>
                  <a:schemeClr val="tx1">
                    <a:tint val="75000"/>
                  </a:schemeClr>
                </a:solidFill>
              </a:defRPr>
            </a:lvl5pPr>
            <a:extLst/>
          </a:lstStyle>
          <a:p>
            <a:pPr lvl="0" eaLnBrk="1" latinLnBrk="1" hangingPunct="1"/>
            <a:r>
              <a:rPr lang="en-US"/>
              <a:t>Click to edit Master text styles</a:t>
            </a:r>
          </a:p>
        </p:txBody>
      </p:sp>
      <p:sp>
        <p:nvSpPr>
          <p:cNvPr id="7" name="Rectangle 6"/>
          <p:cNvSpPr/>
          <p:nvPr/>
        </p:nvSpPr>
        <p:spPr>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2" name="Title 1"/>
          <p:cNvSpPr>
            <a:spLocks noGrp="1"/>
          </p:cNvSpPr>
          <p:nvPr>
            <p:ph type="title" hasCustomPrompt="1"/>
          </p:nvPr>
        </p:nvSpPr>
        <p:spPr>
          <a:xfrm>
            <a:off x="1828800" y="1600200"/>
            <a:ext cx="10160000" cy="990600"/>
          </a:xfrm>
        </p:spPr>
        <p:txBody>
          <a:bodyPr/>
          <a:lstStyle>
            <a:lvl1pPr algn="l" eaLnBrk="1" latinLnBrk="0" hangingPunct="1">
              <a:buNone/>
              <a:defRPr kumimoji="0" sz="5867" b="0" cap="none">
                <a:solidFill>
                  <a:srgbClr val="FFFFFF"/>
                </a:solidFill>
              </a:defRPr>
            </a:lvl1pPr>
            <a:extLst/>
          </a:lstStyle>
          <a:p>
            <a:r>
              <a:rPr kumimoji="0" lang="en-US" dirty="0"/>
              <a:t>Click to edit master title style</a:t>
            </a:r>
          </a:p>
        </p:txBody>
      </p:sp>
      <p:sp>
        <p:nvSpPr>
          <p:cNvPr id="12" name="Date Placeholder 11"/>
          <p:cNvSpPr>
            <a:spLocks noGrp="1"/>
          </p:cNvSpPr>
          <p:nvPr>
            <p:ph type="dt" sz="half" idx="10"/>
          </p:nvPr>
        </p:nvSpPr>
        <p:spPr/>
        <p:txBody>
          <a:bodyPr/>
          <a:lstStyle/>
          <a:p>
            <a:fld id="{6FCF9F07-3BC7-4570-B054-79111B0A380C}" type="datetime1">
              <a:rPr kumimoji="0" lang="en-US" smtClean="0"/>
              <a:pPr/>
              <a:t>2/11/2021</a:t>
            </a:fld>
            <a:endParaRPr kumimoji="0" lang="en-US"/>
          </a:p>
        </p:txBody>
      </p:sp>
      <p:sp>
        <p:nvSpPr>
          <p:cNvPr id="13" name="Slide Number Placeholder 12"/>
          <p:cNvSpPr>
            <a:spLocks noGrp="1"/>
          </p:cNvSpPr>
          <p:nvPr>
            <p:ph type="sldNum" sz="quarter" idx="11"/>
          </p:nvPr>
        </p:nvSpPr>
        <p:spPr>
          <a:xfrm>
            <a:off x="0" y="1752601"/>
            <a:ext cx="1727200" cy="701676"/>
          </a:xfrm>
        </p:spPr>
        <p:txBody>
          <a:bodyPr>
            <a:noAutofit/>
          </a:bodyPr>
          <a:lstStyle>
            <a:lvl1pPr eaLnBrk="1" latinLnBrk="0" hangingPunct="1">
              <a:defRPr kumimoji="0" sz="3200">
                <a:solidFill>
                  <a:srgbClr val="FFFFFF"/>
                </a:solidFill>
              </a:defRPr>
            </a:lvl1pPr>
            <a:extLst/>
          </a:lstStyle>
          <a:p>
            <a:pPr algn="ctr"/>
            <a:fld id="{8F82E0A0-C266-4798-8C8F-B9F91E9DA37E}" type="slidenum">
              <a:rPr kumimoji="0" lang="en-US" sz="3200" b="1" smtClean="0">
                <a:solidFill>
                  <a:srgbClr val="FFFFFF"/>
                </a:solidFill>
              </a:rPr>
              <a:pPr algn="ctr"/>
              <a:t>‹#›</a:t>
            </a:fld>
            <a:endParaRPr kumimoji="0" lang="en-US" sz="3200" dirty="0">
              <a:solidFill>
                <a:srgbClr val="FFFFFF"/>
              </a:solidFill>
            </a:endParaRPr>
          </a:p>
        </p:txBody>
      </p:sp>
      <p:sp>
        <p:nvSpPr>
          <p:cNvPr id="14" name="Footer Placeholder 13"/>
          <p:cNvSpPr>
            <a:spLocks noGrp="1"/>
          </p:cNvSpPr>
          <p:nvPr>
            <p:ph type="ftr" sz="quarter" idx="12"/>
          </p:nvPr>
        </p:nvSpPr>
        <p:spPr/>
        <p:txBody>
          <a:bodyPr/>
          <a:lstStyle/>
          <a:p>
            <a:endParaRPr kumimoji="0" lang="en-US"/>
          </a:p>
        </p:txBody>
      </p:sp>
    </p:spTree>
    <p:extLst>
      <p:ext uri="{BB962C8B-B14F-4D97-AF65-F5344CB8AC3E}">
        <p14:creationId xmlns:p14="http://schemas.microsoft.com/office/powerpoint/2010/main" val="1449998520"/>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a:t>Click to edit Master title style</a:t>
            </a:r>
            <a:endParaRPr/>
          </a:p>
        </p:txBody>
      </p:sp>
      <p:sp>
        <p:nvSpPr>
          <p:cNvPr id="9" name="Content Placeholder 8"/>
          <p:cNvSpPr>
            <a:spLocks noGrp="1"/>
          </p:cNvSpPr>
          <p:nvPr>
            <p:ph sz="quarter" idx="13"/>
          </p:nvPr>
        </p:nvSpPr>
        <p:spPr>
          <a:xfrm>
            <a:off x="812800" y="1803402"/>
            <a:ext cx="5181600" cy="4358165"/>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1" name="Content Placeholder 10"/>
          <p:cNvSpPr>
            <a:spLocks noGrp="1"/>
          </p:cNvSpPr>
          <p:nvPr>
            <p:ph sz="quarter" idx="14"/>
          </p:nvPr>
        </p:nvSpPr>
        <p:spPr>
          <a:xfrm>
            <a:off x="6459868" y="1803399"/>
            <a:ext cx="5181600" cy="4358167"/>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8" name="Date Placeholder 7"/>
          <p:cNvSpPr>
            <a:spLocks noGrp="1"/>
          </p:cNvSpPr>
          <p:nvPr>
            <p:ph type="dt" sz="half" idx="15"/>
          </p:nvPr>
        </p:nvSpPr>
        <p:spPr/>
        <p:txBody>
          <a:bodyPr rtlCol="0"/>
          <a:lstStyle/>
          <a:p>
            <a:fld id="{E4606EA6-EFEA-4C30-9264-4F9291A5780D}" type="datetime1">
              <a:rPr kumimoji="0" lang="en-US" smtClean="0"/>
              <a:pPr/>
              <a:t>2/11/2021</a:t>
            </a:fld>
            <a:endParaRPr kumimoji="0" lang="en-US"/>
          </a:p>
        </p:txBody>
      </p:sp>
      <p:sp>
        <p:nvSpPr>
          <p:cNvPr id="10" name="Slide Number Placeholder 9"/>
          <p:cNvSpPr>
            <a:spLocks noGrp="1"/>
          </p:cNvSpPr>
          <p:nvPr>
            <p:ph type="sldNum" sz="quarter" idx="16"/>
          </p:nvPr>
        </p:nvSpPr>
        <p:spPr/>
        <p:txBody>
          <a:bodyPr rtlCol="0"/>
          <a:lstStyle/>
          <a:p>
            <a:pPr algn="ctr"/>
            <a:fld id="{8F82E0A0-C266-4798-8C8F-B9F91E9DA37E}" type="slidenum">
              <a:rPr kumimoji="0" lang="en-US" sz="1867" b="1" smtClean="0">
                <a:solidFill>
                  <a:srgbClr val="FFFFFF"/>
                </a:solidFill>
              </a:rPr>
              <a:pPr algn="ctr"/>
              <a:t>‹#›</a:t>
            </a:fld>
            <a:endParaRPr kumimoji="0" lang="en-US"/>
          </a:p>
        </p:txBody>
      </p:sp>
      <p:sp>
        <p:nvSpPr>
          <p:cNvPr id="12" name="Footer Placeholder 11"/>
          <p:cNvSpPr>
            <a:spLocks noGrp="1"/>
          </p:cNvSpPr>
          <p:nvPr>
            <p:ph type="ftr" sz="quarter" idx="17"/>
          </p:nvPr>
        </p:nvSpPr>
        <p:spPr/>
        <p:txBody>
          <a:bodyPr rtlCol="0"/>
          <a:lstStyle/>
          <a:p>
            <a:endParaRPr kumimoji="0" lang="en-US"/>
          </a:p>
        </p:txBody>
      </p:sp>
    </p:spTree>
    <p:extLst>
      <p:ext uri="{BB962C8B-B14F-4D97-AF65-F5344CB8AC3E}">
        <p14:creationId xmlns:p14="http://schemas.microsoft.com/office/powerpoint/2010/main" val="949757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16864" y="157480"/>
            <a:ext cx="10871200" cy="1341120"/>
          </a:xfrm>
        </p:spPr>
        <p:txBody>
          <a:bodyPr anchor="b"/>
          <a:lstStyle>
            <a:lvl1pPr eaLnBrk="1" latinLnBrk="0" hangingPunct="1">
              <a:defRPr kumimoji="0"/>
            </a:lvl1pPr>
            <a:extLst/>
          </a:lstStyle>
          <a:p>
            <a:pPr eaLnBrk="1" latinLnBrk="1" hangingPunct="1"/>
            <a:r>
              <a:rPr lang="en-US"/>
              <a:t>Click to edit Master title style</a:t>
            </a:r>
            <a:endParaRPr/>
          </a:p>
        </p:txBody>
      </p:sp>
      <p:sp>
        <p:nvSpPr>
          <p:cNvPr id="11" name="Content Placeholder 10"/>
          <p:cNvSpPr>
            <a:spLocks noGrp="1"/>
          </p:cNvSpPr>
          <p:nvPr>
            <p:ph sz="quarter" idx="13"/>
          </p:nvPr>
        </p:nvSpPr>
        <p:spPr>
          <a:xfrm>
            <a:off x="812800" y="2559757"/>
            <a:ext cx="5181600" cy="35052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3" name="Content Placeholder 12"/>
          <p:cNvSpPr>
            <a:spLocks noGrp="1"/>
          </p:cNvSpPr>
          <p:nvPr>
            <p:ph sz="quarter" idx="14"/>
          </p:nvPr>
        </p:nvSpPr>
        <p:spPr>
          <a:xfrm>
            <a:off x="6400800" y="2559757"/>
            <a:ext cx="5181600" cy="35052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
        <p:nvSpPr>
          <p:cNvPr id="10" name="Date Placeholder 9"/>
          <p:cNvSpPr>
            <a:spLocks noGrp="1"/>
          </p:cNvSpPr>
          <p:nvPr>
            <p:ph type="dt" sz="half" idx="15"/>
          </p:nvPr>
        </p:nvSpPr>
        <p:spPr/>
        <p:txBody>
          <a:bodyPr rtlCol="0"/>
          <a:lstStyle/>
          <a:p>
            <a:fld id="{E4606EA6-EFEA-4C30-9264-4F9291A5780D}" type="datetime1">
              <a:rPr kumimoji="0" lang="en-US" smtClean="0"/>
              <a:pPr/>
              <a:t>2/11/2021</a:t>
            </a:fld>
            <a:endParaRPr kumimoji="0" lang="en-US"/>
          </a:p>
        </p:txBody>
      </p:sp>
      <p:sp>
        <p:nvSpPr>
          <p:cNvPr id="12" name="Slide Number Placeholder 11"/>
          <p:cNvSpPr>
            <a:spLocks noGrp="1"/>
          </p:cNvSpPr>
          <p:nvPr>
            <p:ph type="sldNum" sz="quarter" idx="16"/>
          </p:nvPr>
        </p:nvSpPr>
        <p:spPr/>
        <p:txBody>
          <a:bodyPr rtlCol="0"/>
          <a:lstStyle/>
          <a:p>
            <a:pPr algn="ctr"/>
            <a:fld id="{8F82E0A0-C266-4798-8C8F-B9F91E9DA37E}" type="slidenum">
              <a:rPr kumimoji="0" lang="en-US" sz="1867" b="1" smtClean="0">
                <a:solidFill>
                  <a:srgbClr val="FFFFFF"/>
                </a:solidFill>
              </a:rPr>
              <a:pPr algn="ctr"/>
              <a:t>‹#›</a:t>
            </a:fld>
            <a:endParaRPr kumimoji="0" lang="en-US"/>
          </a:p>
        </p:txBody>
      </p:sp>
      <p:sp>
        <p:nvSpPr>
          <p:cNvPr id="14" name="Footer Placeholder 13"/>
          <p:cNvSpPr>
            <a:spLocks noGrp="1"/>
          </p:cNvSpPr>
          <p:nvPr>
            <p:ph type="ftr" sz="quarter" idx="17"/>
          </p:nvPr>
        </p:nvSpPr>
        <p:spPr/>
        <p:txBody>
          <a:bodyPr rtlCol="0"/>
          <a:lstStyle/>
          <a:p>
            <a:endParaRPr kumimoji="0" lang="en-US"/>
          </a:p>
        </p:txBody>
      </p:sp>
      <p:sp>
        <p:nvSpPr>
          <p:cNvPr id="16" name="Text Placeholder 15"/>
          <p:cNvSpPr>
            <a:spLocks noGrp="1"/>
          </p:cNvSpPr>
          <p:nvPr>
            <p:ph type="body" sz="quarter" idx="18"/>
          </p:nvPr>
        </p:nvSpPr>
        <p:spPr>
          <a:xfrm>
            <a:off x="812800" y="1816383"/>
            <a:ext cx="5181600" cy="707136"/>
          </a:xfrm>
          <a:solidFill>
            <a:schemeClr val="accent2"/>
          </a:solidFill>
        </p:spPr>
        <p:txBody>
          <a:bodyPr rtlCol="0" anchor="ctr"/>
          <a:lstStyle>
            <a:lvl1pPr eaLnBrk="1" latinLnBrk="0" hangingPunct="1">
              <a:buFontTx/>
              <a:buNone/>
              <a:defRPr kumimoji="0" sz="2667" b="1">
                <a:solidFill>
                  <a:srgbClr val="FFFFFF"/>
                </a:solidFill>
              </a:defRPr>
            </a:lvl1pPr>
            <a:extLst/>
          </a:lstStyle>
          <a:p>
            <a:pPr lvl="0" eaLnBrk="1" latinLnBrk="1" hangingPunct="1"/>
            <a:r>
              <a:rPr lang="en-US"/>
              <a:t>Click to edit Master text styles</a:t>
            </a:r>
          </a:p>
        </p:txBody>
      </p:sp>
      <p:sp>
        <p:nvSpPr>
          <p:cNvPr id="15" name="Text Placeholder 14"/>
          <p:cNvSpPr>
            <a:spLocks noGrp="1"/>
          </p:cNvSpPr>
          <p:nvPr>
            <p:ph type="body" sz="quarter" idx="19"/>
          </p:nvPr>
        </p:nvSpPr>
        <p:spPr>
          <a:xfrm>
            <a:off x="6400800" y="1816383"/>
            <a:ext cx="5181600" cy="707136"/>
          </a:xfrm>
          <a:solidFill>
            <a:schemeClr val="accent4"/>
          </a:solidFill>
        </p:spPr>
        <p:txBody>
          <a:bodyPr rtlCol="0" anchor="ctr"/>
          <a:lstStyle>
            <a:lvl1pPr eaLnBrk="1" latinLnBrk="0" hangingPunct="1">
              <a:buFontTx/>
              <a:buNone/>
              <a:defRPr kumimoji="0" sz="2667" b="1">
                <a:solidFill>
                  <a:srgbClr val="FFFFFF"/>
                </a:solidFill>
              </a:defRPr>
            </a:lvl1pPr>
            <a:extLst/>
          </a:lstStyle>
          <a:p>
            <a:pPr lvl="0" eaLnBrk="1" latinLnBrk="1" hangingPunct="1"/>
            <a:r>
              <a:rPr lang="en-US"/>
              <a:t>Click to edit Master text styles</a:t>
            </a:r>
          </a:p>
        </p:txBody>
      </p:sp>
    </p:spTree>
    <p:extLst>
      <p:ext uri="{BB962C8B-B14F-4D97-AF65-F5344CB8AC3E}">
        <p14:creationId xmlns:p14="http://schemas.microsoft.com/office/powerpoint/2010/main" val="657183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latinLnBrk="1" hangingPunct="1"/>
            <a:r>
              <a:rPr lang="en-US"/>
              <a:t>Click to edit Master title style</a:t>
            </a:r>
            <a:endParaRPr/>
          </a:p>
        </p:txBody>
      </p:sp>
      <p:sp>
        <p:nvSpPr>
          <p:cNvPr id="3" name="Date Placeholder 2"/>
          <p:cNvSpPr>
            <a:spLocks noGrp="1"/>
          </p:cNvSpPr>
          <p:nvPr>
            <p:ph type="dt" sz="half" idx="10"/>
          </p:nvPr>
        </p:nvSpPr>
        <p:spPr/>
        <p:txBody>
          <a:bodyPr/>
          <a:lstStyle/>
          <a:p>
            <a:fld id="{6DFADB5D-B7A0-47E3-AD2D-B1A6F8614213}" type="datetime1">
              <a:rPr kumimoji="0" lang="en-US" smtClean="0"/>
              <a:pPr/>
              <a:t>2/11/2021</a:t>
            </a:fld>
            <a:endParaRPr kumimoji="0"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Tree>
    <p:extLst>
      <p:ext uri="{BB962C8B-B14F-4D97-AF65-F5344CB8AC3E}">
        <p14:creationId xmlns:p14="http://schemas.microsoft.com/office/powerpoint/2010/main" val="37158290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968126-03FC-49C0-B9B8-2B561CCC3D90}" type="datetime1">
              <a:rPr kumimoji="0" lang="en-US" smtClean="0"/>
              <a:pPr/>
              <a:t>2/11/2021</a:t>
            </a:fld>
            <a:endParaRPr kumimoji="0" lang="en-US"/>
          </a:p>
        </p:txBody>
      </p:sp>
      <p:sp>
        <p:nvSpPr>
          <p:cNvPr id="3" name="Footer Placeholder 2"/>
          <p:cNvSpPr>
            <a:spLocks noGrp="1"/>
          </p:cNvSpPr>
          <p:nvPr>
            <p:ph type="ftr" sz="quarter" idx="11"/>
          </p:nvPr>
        </p:nvSpPr>
        <p:spPr/>
        <p:txBody>
          <a:bodyPr/>
          <a:lstStyle/>
          <a:p>
            <a:endParaRPr kumimoji="0" lang="en-US" dirty="0"/>
          </a:p>
        </p:txBody>
      </p:sp>
      <p:sp>
        <p:nvSpPr>
          <p:cNvPr id="4" name="Slide Number Placeholder 3"/>
          <p:cNvSpPr>
            <a:spLocks noGrp="1"/>
          </p:cNvSpPr>
          <p:nvPr>
            <p:ph type="sldNum" sz="quarter" idx="12"/>
          </p:nvPr>
        </p:nvSpPr>
        <p:spPr>
          <a:xfrm>
            <a:off x="0" y="6248400"/>
            <a:ext cx="711200" cy="381000"/>
          </a:xfrm>
        </p:spPr>
        <p:txBody>
          <a:bodyPr/>
          <a:lstStyle>
            <a:lvl1pPr eaLnBrk="1" latinLnBrk="0" hangingPunct="1">
              <a:defRPr kumimoji="0">
                <a:solidFill>
                  <a:schemeClr val="tx2"/>
                </a:solidFill>
              </a:defRPr>
            </a:lvl1pPr>
            <a:extLst/>
          </a:lstStyle>
          <a:p>
            <a:fld id="{A3F7CB7D-F184-43C7-B6FD-03D728E1BBFF}" type="slidenum">
              <a:rPr kumimoji="0" lang="en-US" smtClean="0">
                <a:solidFill>
                  <a:schemeClr val="tx2"/>
                </a:solidFill>
              </a:rPr>
              <a:pPr/>
              <a:t>‹#›</a:t>
            </a:fld>
            <a:endParaRPr kumimoji="0" lang="en-US" dirty="0">
              <a:solidFill>
                <a:schemeClr val="tx2"/>
              </a:solidFill>
            </a:endParaRPr>
          </a:p>
        </p:txBody>
      </p:sp>
    </p:spTree>
    <p:extLst>
      <p:ext uri="{BB962C8B-B14F-4D97-AF65-F5344CB8AC3E}">
        <p14:creationId xmlns:p14="http://schemas.microsoft.com/office/powerpoint/2010/main" val="30071825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157480"/>
            <a:ext cx="10871200" cy="1341120"/>
          </a:xfrm>
        </p:spPr>
        <p:txBody>
          <a:bodyPr anchor="b"/>
          <a:lstStyle>
            <a:lvl1pPr algn="l" eaLnBrk="1" latinLnBrk="0" hangingPunct="1">
              <a:buNone/>
              <a:defRPr kumimoji="0" sz="5600" b="0"/>
            </a:lvl1pPr>
            <a:extLst/>
          </a:lstStyle>
          <a:p>
            <a:pPr eaLnBrk="1" latinLnBrk="1" hangingPunct="1"/>
            <a:r>
              <a:rPr lang="en-US"/>
              <a:t>Click to edit Master title style</a:t>
            </a:r>
            <a:endParaRPr/>
          </a:p>
        </p:txBody>
      </p:sp>
      <p:sp>
        <p:nvSpPr>
          <p:cNvPr id="5" name="Date Placeholder 4"/>
          <p:cNvSpPr>
            <a:spLocks noGrp="1"/>
          </p:cNvSpPr>
          <p:nvPr>
            <p:ph type="dt" sz="half" idx="10"/>
          </p:nvPr>
        </p:nvSpPr>
        <p:spPr/>
        <p:txBody>
          <a:bodyPr/>
          <a:lstStyle/>
          <a:p>
            <a:fld id="{F49A8198-4617-485E-9585-4840B69DBBA6}" type="datetime1">
              <a:rPr kumimoji="0" lang="en-US" smtClean="0"/>
              <a:pPr/>
              <a:t>2/11/2021</a:t>
            </a:fld>
            <a:endParaRPr kumimoji="0"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lvl1pPr eaLnBrk="1" latinLnBrk="0" hangingPunct="1">
              <a:defRPr kumimoji="0">
                <a:solidFill>
                  <a:srgbClr val="FFFFFF"/>
                </a:solidFill>
              </a:defRPr>
            </a:lvl1pPr>
            <a:extLst/>
          </a:lstStyle>
          <a:p>
            <a:fld id="{A3F7CB7D-F184-43C7-B6FD-03D728E1BBFF}" type="slidenum">
              <a:rPr kumimoji="0" lang="en-US" smtClean="0">
                <a:solidFill>
                  <a:srgbClr val="FFFFFF"/>
                </a:solidFill>
              </a:rPr>
              <a:pPr/>
              <a:t>‹#›</a:t>
            </a:fld>
            <a:endParaRPr kumimoji="0" lang="en-US" dirty="0">
              <a:solidFill>
                <a:srgbClr val="FFFFFF"/>
              </a:solidFill>
            </a:endParaRPr>
          </a:p>
        </p:txBody>
      </p:sp>
      <p:sp>
        <p:nvSpPr>
          <p:cNvPr id="3" name="Text Placeholder 2"/>
          <p:cNvSpPr>
            <a:spLocks noGrp="1"/>
          </p:cNvSpPr>
          <p:nvPr>
            <p:ph type="body" idx="1"/>
          </p:nvPr>
        </p:nvSpPr>
        <p:spPr>
          <a:xfrm>
            <a:off x="812800" y="1905000"/>
            <a:ext cx="2133600" cy="41656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eaLnBrk="1" latinLnBrk="0" hangingPunct="1">
              <a:spcAft>
                <a:spcPts val="1333"/>
              </a:spcAft>
              <a:buNone/>
              <a:defRPr kumimoji="0" sz="2400"/>
            </a:lvl1pPr>
            <a:lvl2pPr eaLnBrk="1" latinLnBrk="0" hangingPunct="1">
              <a:buNone/>
              <a:defRPr kumimoji="0" sz="1600"/>
            </a:lvl2pPr>
            <a:lvl3pPr eaLnBrk="1" latinLnBrk="0" hangingPunct="1">
              <a:buNone/>
              <a:defRPr kumimoji="0" sz="1333"/>
            </a:lvl3pPr>
            <a:lvl4pPr eaLnBrk="1" latinLnBrk="0" hangingPunct="1">
              <a:buNone/>
              <a:defRPr kumimoji="0" sz="1200"/>
            </a:lvl4pPr>
            <a:lvl5pPr eaLnBrk="1" latinLnBrk="0" hangingPunct="1">
              <a:buNone/>
              <a:defRPr kumimoji="0" sz="1200"/>
            </a:lvl5pPr>
            <a:extLst/>
          </a:lstStyle>
          <a:p>
            <a:pPr lvl="0" eaLnBrk="1" latinLnBrk="1" hangingPunct="1"/>
            <a:r>
              <a:rPr lang="en-US"/>
              <a:t>Click to edit Master text styles</a:t>
            </a:r>
          </a:p>
        </p:txBody>
      </p:sp>
      <p:sp>
        <p:nvSpPr>
          <p:cNvPr id="9" name="Content Placeholder 8"/>
          <p:cNvSpPr>
            <a:spLocks noGrp="1"/>
          </p:cNvSpPr>
          <p:nvPr>
            <p:ph sz="quarter" idx="13"/>
          </p:nvPr>
        </p:nvSpPr>
        <p:spPr>
          <a:xfrm>
            <a:off x="3149600" y="1905000"/>
            <a:ext cx="8534400" cy="4267200"/>
          </a:xfrm>
        </p:spPr>
        <p:txBody>
          <a:bodyPr/>
          <a:lstStyle/>
          <a:p>
            <a:pPr lvl="0" eaLnBrk="1" latinLnBrk="1" hangingPunct="1"/>
            <a:r>
              <a:rPr lang="en-US"/>
              <a:t>Click to edit Master text styles</a:t>
            </a:r>
          </a:p>
          <a:p>
            <a:pPr lvl="1" eaLnBrk="1" latinLnBrk="1" hangingPunct="1"/>
            <a:r>
              <a:rPr lang="en-US"/>
              <a:t>Second level</a:t>
            </a:r>
          </a:p>
          <a:p>
            <a:pPr lvl="2" eaLnBrk="1" latinLnBrk="1" hangingPunct="1"/>
            <a:r>
              <a:rPr lang="en-US"/>
              <a:t>Third level</a:t>
            </a:r>
          </a:p>
          <a:p>
            <a:pPr lvl="3" eaLnBrk="1" latinLnBrk="1" hangingPunct="1"/>
            <a:r>
              <a:rPr lang="en-US"/>
              <a:t>Fourth level</a:t>
            </a:r>
          </a:p>
          <a:p>
            <a:pPr lvl="4" eaLnBrk="1" latinLnBrk="1" hangingPunct="1"/>
            <a:r>
              <a:rPr lang="en-US"/>
              <a:t>Fifth level</a:t>
            </a:r>
            <a:endParaRPr/>
          </a:p>
        </p:txBody>
      </p:sp>
    </p:spTree>
    <p:extLst>
      <p:ext uri="{BB962C8B-B14F-4D97-AF65-F5344CB8AC3E}">
        <p14:creationId xmlns:p14="http://schemas.microsoft.com/office/powerpoint/2010/main" val="685511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48176EB-371C-4570-84D7-68B85D57739E}"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13531801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076891" y="0"/>
            <a:ext cx="10115109" cy="4559808"/>
          </a:xfrm>
          <a:solidFill>
            <a:schemeClr val="tx2">
              <a:shade val="50000"/>
            </a:schemeClr>
          </a:solidFill>
          <a:ln>
            <a:noFill/>
          </a:ln>
        </p:spPr>
        <p:txBody>
          <a:bodyPr/>
          <a:lstStyle>
            <a:lvl1pPr eaLnBrk="1" latinLnBrk="0" hangingPunct="1">
              <a:buNone/>
              <a:defRPr kumimoji="0" sz="4267"/>
            </a:lvl1pPr>
            <a:extLst/>
          </a:lstStyle>
          <a:p>
            <a:r>
              <a:rPr kumimoji="0" lang="en-US"/>
              <a:t>Click icon to add picture</a:t>
            </a:r>
            <a:endParaRPr kumimoji="0" lang="en-US" dirty="0"/>
          </a:p>
        </p:txBody>
      </p:sp>
      <p:sp>
        <p:nvSpPr>
          <p:cNvPr id="4" name="Text Placeholder 3"/>
          <p:cNvSpPr>
            <a:spLocks noGrp="1"/>
          </p:cNvSpPr>
          <p:nvPr>
            <p:ph type="body" sz="half" idx="2"/>
          </p:nvPr>
        </p:nvSpPr>
        <p:spPr>
          <a:xfrm>
            <a:off x="2133600" y="5486400"/>
            <a:ext cx="9753600" cy="685800"/>
          </a:xfrm>
        </p:spPr>
        <p:txBody>
          <a:bodyPr/>
          <a:lstStyle>
            <a:lvl1pPr marL="0" indent="0" eaLnBrk="1" latinLnBrk="0" hangingPunct="1">
              <a:buFontTx/>
              <a:buNone/>
              <a:defRPr kumimoji="0" sz="2267"/>
            </a:lvl1pPr>
            <a:lvl2pPr eaLnBrk="1" latinLnBrk="0" hangingPunct="1">
              <a:buFontTx/>
              <a:buNone/>
              <a:defRPr kumimoji="0" sz="1600"/>
            </a:lvl2pPr>
            <a:lvl3pPr eaLnBrk="1" latinLnBrk="0" hangingPunct="1">
              <a:buFontTx/>
              <a:buNone/>
              <a:defRPr kumimoji="0" sz="1333"/>
            </a:lvl3pPr>
            <a:lvl4pPr eaLnBrk="1" latinLnBrk="0" hangingPunct="1">
              <a:buFontTx/>
              <a:buNone/>
              <a:defRPr kumimoji="0" sz="1200"/>
            </a:lvl4pPr>
            <a:lvl5pPr eaLnBrk="1" latinLnBrk="0" hangingPunct="1">
              <a:buFontTx/>
              <a:buNone/>
              <a:defRPr kumimoji="0" sz="1200"/>
            </a:lvl5pPr>
            <a:extLst/>
          </a:lstStyle>
          <a:p>
            <a:pPr lvl="0" eaLnBrk="1" latinLnBrk="1" hangingPunct="1"/>
            <a:r>
              <a:rPr lang="en-US"/>
              <a:t>Click to edit Master text styles</a:t>
            </a:r>
          </a:p>
        </p:txBody>
      </p:sp>
      <p:sp>
        <p:nvSpPr>
          <p:cNvPr id="8" name="Rectangle 7"/>
          <p:cNvSpPr/>
          <p:nvPr/>
        </p:nvSpPr>
        <p:spPr>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10" name="Rectangle 9"/>
          <p:cNvSpPr/>
          <p:nvPr/>
        </p:nvSpPr>
        <p:spPr>
          <a:xfrm>
            <a:off x="2060448" y="4654296"/>
            <a:ext cx="10119360"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2" name="Title 1"/>
          <p:cNvSpPr>
            <a:spLocks noGrp="1"/>
          </p:cNvSpPr>
          <p:nvPr>
            <p:ph type="title"/>
          </p:nvPr>
        </p:nvSpPr>
        <p:spPr>
          <a:xfrm>
            <a:off x="2133600" y="4724400"/>
            <a:ext cx="9753600" cy="609600"/>
          </a:xfrm>
        </p:spPr>
        <p:txBody>
          <a:bodyPr anchor="ctr"/>
          <a:lstStyle>
            <a:lvl1pPr algn="l" eaLnBrk="1" latinLnBrk="0" hangingPunct="1">
              <a:buNone/>
              <a:defRPr kumimoji="0" sz="3733" b="0">
                <a:solidFill>
                  <a:srgbClr val="FFFFFF"/>
                </a:solidFill>
              </a:defRPr>
            </a:lvl1pPr>
            <a:extLst/>
          </a:lstStyle>
          <a:p>
            <a:pPr eaLnBrk="1" latinLnBrk="1" hangingPunct="1"/>
            <a:r>
              <a:rPr lang="en-US"/>
              <a:t>Click to edit Master title style</a:t>
            </a:r>
            <a:endParaRPr/>
          </a:p>
        </p:txBody>
      </p:sp>
      <p:sp>
        <p:nvSpPr>
          <p:cNvPr id="11" name="Rectangle 10"/>
          <p:cNvSpPr/>
          <p:nvPr/>
        </p:nvSpPr>
        <p:spPr>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12" name="Date Placeholder 11"/>
          <p:cNvSpPr>
            <a:spLocks noGrp="1"/>
          </p:cNvSpPr>
          <p:nvPr>
            <p:ph type="dt" sz="half" idx="10"/>
          </p:nvPr>
        </p:nvSpPr>
        <p:spPr>
          <a:xfrm>
            <a:off x="8331200" y="6248400"/>
            <a:ext cx="3556000" cy="365125"/>
          </a:xfrm>
        </p:spPr>
        <p:txBody>
          <a:bodyPr rtlCol="0"/>
          <a:lstStyle/>
          <a:p>
            <a:fld id="{E4606EA6-EFEA-4C30-9264-4F9291A5780D}" type="datetime1">
              <a:rPr kumimoji="0" lang="en-US" smtClean="0"/>
              <a:pPr/>
              <a:t>2/11/2021</a:t>
            </a:fld>
            <a:endParaRPr kumimoji="0" lang="en-US"/>
          </a:p>
        </p:txBody>
      </p:sp>
      <p:sp>
        <p:nvSpPr>
          <p:cNvPr id="13" name="Slide Number Placeholder 12"/>
          <p:cNvSpPr>
            <a:spLocks noGrp="1"/>
          </p:cNvSpPr>
          <p:nvPr>
            <p:ph type="sldNum" sz="quarter" idx="11"/>
          </p:nvPr>
        </p:nvSpPr>
        <p:spPr>
          <a:xfrm>
            <a:off x="0" y="4667249"/>
            <a:ext cx="1930400" cy="663579"/>
          </a:xfrm>
        </p:spPr>
        <p:txBody>
          <a:bodyPr rtlCol="0"/>
          <a:lstStyle>
            <a:lvl1pPr eaLnBrk="1" latinLnBrk="0" hangingPunct="1">
              <a:defRPr kumimoji="0" sz="3733"/>
            </a:lvl1pPr>
            <a:extLst/>
          </a:lstStyle>
          <a:p>
            <a:pPr algn="ctr"/>
            <a:fld id="{8F82E0A0-C266-4798-8C8F-B9F91E9DA37E}" type="slidenum">
              <a:rPr kumimoji="0" lang="en-US" sz="3733" b="1" smtClean="0">
                <a:solidFill>
                  <a:srgbClr val="FFFFFF"/>
                </a:solidFill>
              </a:rPr>
              <a:pPr algn="ctr"/>
              <a:t>‹#›</a:t>
            </a:fld>
            <a:endParaRPr kumimoji="0" lang="en-US" sz="3733" dirty="0"/>
          </a:p>
        </p:txBody>
      </p:sp>
      <p:sp>
        <p:nvSpPr>
          <p:cNvPr id="14" name="Footer Placeholder 13"/>
          <p:cNvSpPr>
            <a:spLocks noGrp="1"/>
          </p:cNvSpPr>
          <p:nvPr>
            <p:ph type="ftr" sz="quarter" idx="12"/>
          </p:nvPr>
        </p:nvSpPr>
        <p:spPr>
          <a:xfrm>
            <a:off x="2133600" y="6248207"/>
            <a:ext cx="6096000" cy="365125"/>
          </a:xfrm>
        </p:spPr>
        <p:txBody>
          <a:bodyPr rtlCol="0"/>
          <a:lstStyle/>
          <a:p>
            <a:endParaRPr kumimoji="0" lang="en-US" dirty="0"/>
          </a:p>
        </p:txBody>
      </p:sp>
    </p:spTree>
    <p:extLst>
      <p:ext uri="{BB962C8B-B14F-4D97-AF65-F5344CB8AC3E}">
        <p14:creationId xmlns:p14="http://schemas.microsoft.com/office/powerpoint/2010/main" val="2593659162"/>
      </p:ext>
    </p:extLst>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47F9CF53-4681-48F9-B58A-F82209E5D5B4}" type="datetime1">
              <a:rPr lang="en-US" smtClean="0"/>
              <a:t>2/11/2021</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E3DE5F-408C-4727-BB5E-5410D831CCF3}" type="slidenum">
              <a:rPr lang="en-US"/>
              <a:pPr>
                <a:defRPr/>
              </a:pPr>
              <a:t>‹#›</a:t>
            </a:fld>
            <a:endParaRPr lang="en-US" dirty="0"/>
          </a:p>
        </p:txBody>
      </p:sp>
    </p:spTree>
    <p:extLst>
      <p:ext uri="{BB962C8B-B14F-4D97-AF65-F5344CB8AC3E}">
        <p14:creationId xmlns:p14="http://schemas.microsoft.com/office/powerpoint/2010/main" val="2142136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48176EB-371C-4570-84D7-68B85D57739E}" type="datetimeFigureOut">
              <a:rPr lang="en-US" smtClean="0"/>
              <a:t>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165782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48176EB-371C-4570-84D7-68B85D57739E}"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473668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48176EB-371C-4570-84D7-68B85D57739E}" type="datetimeFigureOut">
              <a:rPr lang="en-US" smtClean="0"/>
              <a:t>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3836368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48176EB-371C-4570-84D7-68B85D57739E}" type="datetimeFigureOut">
              <a:rPr lang="en-US" smtClean="0"/>
              <a:t>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38057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176EB-371C-4570-84D7-68B85D57739E}" type="datetimeFigureOut">
              <a:rPr lang="en-US" smtClean="0"/>
              <a:t>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339839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8176EB-371C-4570-84D7-68B85D57739E}"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4231520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48176EB-371C-4570-84D7-68B85D57739E}" type="datetimeFigureOut">
              <a:rPr lang="en-US" smtClean="0"/>
              <a:t>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6BDDA4-2367-4A55-B26C-7AB738FFD967}" type="slidenum">
              <a:rPr lang="en-US" smtClean="0"/>
              <a:t>‹#›</a:t>
            </a:fld>
            <a:endParaRPr lang="en-US"/>
          </a:p>
        </p:txBody>
      </p:sp>
    </p:spTree>
    <p:extLst>
      <p:ext uri="{BB962C8B-B14F-4D97-AF65-F5344CB8AC3E}">
        <p14:creationId xmlns:p14="http://schemas.microsoft.com/office/powerpoint/2010/main" val="225532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176EB-371C-4570-84D7-68B85D57739E}" type="datetimeFigureOut">
              <a:rPr lang="en-US" smtClean="0"/>
              <a:t>2/11/2021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6BDDA4-2367-4A55-B26C-7AB738FFD967}" type="slidenum">
              <a:rPr lang="en-US" smtClean="0"/>
              <a:t>‹#›</a:t>
            </a:fld>
            <a:endParaRPr lang="en-US"/>
          </a:p>
        </p:txBody>
      </p:sp>
    </p:spTree>
    <p:extLst>
      <p:ext uri="{BB962C8B-B14F-4D97-AF65-F5344CB8AC3E}">
        <p14:creationId xmlns:p14="http://schemas.microsoft.com/office/powerpoint/2010/main" val="2263965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Text Placeholder 12"/>
          <p:cNvSpPr>
            <a:spLocks noGrp="1"/>
          </p:cNvSpPr>
          <p:nvPr>
            <p:ph type="body" idx="1"/>
          </p:nvPr>
        </p:nvSpPr>
        <p:spPr>
          <a:xfrm>
            <a:off x="816864" y="1803400"/>
            <a:ext cx="10871200" cy="4323080"/>
          </a:xfrm>
          <a:prstGeom prst="rect">
            <a:avLst/>
          </a:prstGeom>
        </p:spPr>
        <p:txBody>
          <a:bodyPr vert="horz">
            <a:normAutofit/>
          </a:bodyPr>
          <a:lstStyle/>
          <a:p>
            <a:pPr lvl="0" eaLnBrk="1" latinLnBrk="1" hangingPunct="1"/>
            <a:r>
              <a:rPr kumimoji="0" lang="en-US"/>
              <a:t>Click to edit Master text styles</a:t>
            </a:r>
          </a:p>
          <a:p>
            <a:pPr lvl="1" eaLnBrk="1" latinLnBrk="1" hangingPunct="1"/>
            <a:r>
              <a:rPr kumimoji="0" lang="en-US"/>
              <a:t>Second level</a:t>
            </a:r>
          </a:p>
          <a:p>
            <a:pPr lvl="2" eaLnBrk="1" latinLnBrk="1" hangingPunct="1"/>
            <a:r>
              <a:rPr kumimoji="0" lang="en-US"/>
              <a:t>Third level</a:t>
            </a:r>
          </a:p>
          <a:p>
            <a:pPr lvl="3" eaLnBrk="1" latinLnBrk="1" hangingPunct="1"/>
            <a:r>
              <a:rPr kumimoji="0" lang="en-US"/>
              <a:t>Fourth level</a:t>
            </a:r>
          </a:p>
          <a:p>
            <a:pPr lvl="4" eaLnBrk="1" latinLnBrk="1" hangingPunct="1"/>
            <a:r>
              <a:rPr kumimoji="0" lang="en-US"/>
              <a:t>Fifth level</a:t>
            </a:r>
          </a:p>
        </p:txBody>
      </p:sp>
      <p:sp>
        <p:nvSpPr>
          <p:cNvPr id="14" name="Date Placeholder 13"/>
          <p:cNvSpPr>
            <a:spLocks noGrp="1"/>
          </p:cNvSpPr>
          <p:nvPr>
            <p:ph type="dt" sz="half" idx="2"/>
          </p:nvPr>
        </p:nvSpPr>
        <p:spPr>
          <a:xfrm>
            <a:off x="8128000" y="6248400"/>
            <a:ext cx="3556000" cy="365125"/>
          </a:xfrm>
          <a:prstGeom prst="rect">
            <a:avLst/>
          </a:prstGeom>
        </p:spPr>
        <p:txBody>
          <a:bodyPr vert="horz" anchor="ctr" anchorCtr="0"/>
          <a:lstStyle>
            <a:lvl1pPr algn="l" eaLnBrk="1" latinLnBrk="0" hangingPunct="1">
              <a:defRPr kumimoji="0" sz="1867">
                <a:solidFill>
                  <a:schemeClr val="tx2"/>
                </a:solidFill>
              </a:defRPr>
            </a:lvl1pPr>
            <a:extLst/>
          </a:lstStyle>
          <a:p>
            <a:fld id="{E4606EA6-EFEA-4C30-9264-4F9291A5780D}" type="datetime1">
              <a:rPr kumimoji="0" lang="en-US" smtClean="0"/>
              <a:pPr/>
              <a:t>2/11/2021</a:t>
            </a:fld>
            <a:endParaRPr kumimoji="0" lang="en-US" sz="1867" dirty="0">
              <a:solidFill>
                <a:schemeClr val="tx2"/>
              </a:solidFill>
            </a:endParaRPr>
          </a:p>
        </p:txBody>
      </p:sp>
      <p:sp>
        <p:nvSpPr>
          <p:cNvPr id="3" name="Footer Placeholder 2"/>
          <p:cNvSpPr>
            <a:spLocks noGrp="1"/>
          </p:cNvSpPr>
          <p:nvPr>
            <p:ph type="ftr" sz="quarter" idx="3"/>
          </p:nvPr>
        </p:nvSpPr>
        <p:spPr>
          <a:xfrm>
            <a:off x="812802" y="6248207"/>
            <a:ext cx="7228111" cy="365125"/>
          </a:xfrm>
          <a:prstGeom prst="rect">
            <a:avLst/>
          </a:prstGeom>
        </p:spPr>
        <p:txBody>
          <a:bodyPr vert="horz" anchor="ctr"/>
          <a:lstStyle>
            <a:lvl1pPr algn="r" eaLnBrk="1" latinLnBrk="0" hangingPunct="1">
              <a:defRPr kumimoji="0" sz="1867">
                <a:solidFill>
                  <a:schemeClr val="tx2"/>
                </a:solidFill>
              </a:defRPr>
            </a:lvl1pPr>
            <a:extLst/>
          </a:lstStyle>
          <a:p>
            <a:pPr algn="r"/>
            <a:endParaRPr kumimoji="0" lang="en-US" sz="1867" dirty="0">
              <a:solidFill>
                <a:schemeClr val="tx2"/>
              </a:solidFill>
            </a:endParaRPr>
          </a:p>
        </p:txBody>
      </p:sp>
      <p:sp>
        <p:nvSpPr>
          <p:cNvPr id="7" name="Rectangle 6"/>
          <p:cNvSpPr/>
          <p:nvPr/>
        </p:nvSpPr>
        <p:spPr>
          <a:xfrm>
            <a:off x="0" y="1460227"/>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8" name="Rectangle 7"/>
          <p:cNvSpPr/>
          <p:nvPr/>
        </p:nvSpPr>
        <p:spPr>
          <a:xfrm>
            <a:off x="0" y="1505947"/>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9" name="Rectangle 8"/>
          <p:cNvSpPr/>
          <p:nvPr/>
        </p:nvSpPr>
        <p:spPr>
          <a:xfrm>
            <a:off x="787400" y="1505947"/>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kumimoji="0" lang="en-US" sz="2400"/>
          </a:p>
        </p:txBody>
      </p:sp>
      <p:sp>
        <p:nvSpPr>
          <p:cNvPr id="23" name="Slide Number Placeholder 22"/>
          <p:cNvSpPr>
            <a:spLocks noGrp="1"/>
          </p:cNvSpPr>
          <p:nvPr>
            <p:ph type="sldNum" sz="quarter" idx="4"/>
          </p:nvPr>
        </p:nvSpPr>
        <p:spPr>
          <a:xfrm>
            <a:off x="0" y="1498010"/>
            <a:ext cx="711200" cy="244476"/>
          </a:xfrm>
          <a:prstGeom prst="rect">
            <a:avLst/>
          </a:prstGeom>
        </p:spPr>
        <p:txBody>
          <a:bodyPr vert="horz" anchor="ctr" anchorCtr="0">
            <a:normAutofit/>
          </a:bodyPr>
          <a:lstStyle>
            <a:lvl1pPr algn="ctr" eaLnBrk="1" latinLnBrk="0" hangingPunct="1">
              <a:defRPr kumimoji="0" sz="1867" b="1">
                <a:solidFill>
                  <a:srgbClr val="FFFFFF"/>
                </a:solidFill>
              </a:defRPr>
            </a:lvl1pPr>
            <a:extLst/>
          </a:lstStyle>
          <a:p>
            <a:pPr algn="ctr"/>
            <a:fld id="{8F82E0A0-C266-4798-8C8F-B9F91E9DA37E}" type="slidenum">
              <a:rPr kumimoji="0" lang="en-US" sz="1867" b="1" smtClean="0">
                <a:solidFill>
                  <a:srgbClr val="FFFFFF"/>
                </a:solidFill>
              </a:rPr>
              <a:pPr algn="ctr"/>
              <a:t>‹#›</a:t>
            </a:fld>
            <a:endParaRPr kumimoji="0" lang="en-US" sz="1867" b="1" dirty="0">
              <a:solidFill>
                <a:srgbClr val="FFFFFF"/>
              </a:solidFill>
            </a:endParaRPr>
          </a:p>
        </p:txBody>
      </p:sp>
      <p:sp>
        <p:nvSpPr>
          <p:cNvPr id="22" name="Title Placeholder 21"/>
          <p:cNvSpPr>
            <a:spLocks noGrp="1"/>
          </p:cNvSpPr>
          <p:nvPr>
            <p:ph type="title"/>
          </p:nvPr>
        </p:nvSpPr>
        <p:spPr>
          <a:xfrm>
            <a:off x="812800" y="157480"/>
            <a:ext cx="10871200" cy="1341120"/>
          </a:xfrm>
          <a:prstGeom prst="rect">
            <a:avLst/>
          </a:prstGeom>
        </p:spPr>
        <p:txBody>
          <a:bodyPr vert="horz" anchor="b">
            <a:normAutofit/>
          </a:bodyPr>
          <a:lstStyle/>
          <a:p>
            <a:pPr eaLnBrk="1" latinLnBrk="1" hangingPunct="1"/>
            <a:r>
              <a:rPr kumimoji="0" lang="en-US"/>
              <a:t>Click to edit Master title style</a:t>
            </a:r>
          </a:p>
        </p:txBody>
      </p:sp>
    </p:spTree>
    <p:extLst>
      <p:ext uri="{BB962C8B-B14F-4D97-AF65-F5344CB8AC3E}">
        <p14:creationId xmlns:p14="http://schemas.microsoft.com/office/powerpoint/2010/main" val="12812340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rtl="0" eaLnBrk="1" latinLnBrk="0" hangingPunct="1">
        <a:spcBef>
          <a:spcPct val="0"/>
        </a:spcBef>
        <a:buNone/>
        <a:defRPr kumimoji="0" sz="5600" kern="1200">
          <a:solidFill>
            <a:schemeClr val="tx2"/>
          </a:solidFill>
          <a:latin typeface="+mj-lt"/>
          <a:ea typeface="+mj-ea"/>
          <a:cs typeface="+mj-cs"/>
        </a:defRPr>
      </a:lvl1pPr>
      <a:extLst/>
    </p:titleStyle>
    <p:bodyStyle>
      <a:lvl1pPr marL="426709" indent="-426709" algn="l" rtl="0" eaLnBrk="1" latinLnBrk="0" hangingPunct="1">
        <a:spcBef>
          <a:spcPts val="933"/>
        </a:spcBef>
        <a:buClr>
          <a:schemeClr val="accent2"/>
        </a:buClr>
        <a:buSzPct val="60000"/>
        <a:buFont typeface="Wingdings"/>
        <a:buChar char=""/>
        <a:defRPr kumimoji="0" sz="3867" kern="1200">
          <a:solidFill>
            <a:schemeClr val="tx1"/>
          </a:solidFill>
          <a:latin typeface="+mn-lt"/>
          <a:ea typeface="+mn-ea"/>
          <a:cs typeface="+mn-cs"/>
        </a:defRPr>
      </a:lvl1pPr>
      <a:lvl2pPr marL="853419" indent="-365751" algn="l" rtl="0" eaLnBrk="1" latinLnBrk="0" hangingPunct="1">
        <a:spcBef>
          <a:spcPts val="733"/>
        </a:spcBef>
        <a:buClr>
          <a:schemeClr val="accent1"/>
        </a:buClr>
        <a:buSzPct val="70000"/>
        <a:buFont typeface="Wingdings 2"/>
        <a:buChar char=""/>
        <a:defRPr kumimoji="0" sz="3467" kern="1200">
          <a:solidFill>
            <a:schemeClr val="tx1"/>
          </a:solidFill>
          <a:latin typeface="+mn-lt"/>
          <a:ea typeface="+mn-ea"/>
          <a:cs typeface="+mn-cs"/>
        </a:defRPr>
      </a:lvl2pPr>
      <a:lvl3pPr marL="1219170" indent="-304792" algn="l" rtl="0" eaLnBrk="1" latinLnBrk="0" hangingPunct="1">
        <a:spcBef>
          <a:spcPts val="667"/>
        </a:spcBef>
        <a:buClr>
          <a:schemeClr val="accent2"/>
        </a:buClr>
        <a:buSzPct val="75000"/>
        <a:buFont typeface="Wingdings"/>
        <a:buChar char=""/>
        <a:defRPr kumimoji="0" sz="3067" kern="1200">
          <a:solidFill>
            <a:schemeClr val="tx1"/>
          </a:solidFill>
          <a:latin typeface="+mn-lt"/>
          <a:ea typeface="+mn-ea"/>
          <a:cs typeface="+mn-cs"/>
        </a:defRPr>
      </a:lvl3pPr>
      <a:lvl4pPr marL="1828754" indent="-304792" algn="l" rtl="0" eaLnBrk="1" latinLnBrk="0" hangingPunct="1">
        <a:spcBef>
          <a:spcPts val="533"/>
        </a:spcBef>
        <a:buClr>
          <a:schemeClr val="accent3"/>
        </a:buClr>
        <a:buSzPct val="75000"/>
        <a:buFont typeface="Wingdings"/>
        <a:buChar char=""/>
        <a:defRPr kumimoji="0" sz="2667" kern="1200">
          <a:solidFill>
            <a:schemeClr val="tx1"/>
          </a:solidFill>
          <a:latin typeface="+mn-lt"/>
          <a:ea typeface="+mn-ea"/>
          <a:cs typeface="+mn-cs"/>
        </a:defRPr>
      </a:lvl4pPr>
      <a:lvl5pPr marL="2438339" indent="-304792" algn="l" rtl="0" eaLnBrk="1" latinLnBrk="0" hangingPunct="1">
        <a:spcBef>
          <a:spcPts val="533"/>
        </a:spcBef>
        <a:buClr>
          <a:schemeClr val="accent4"/>
        </a:buClr>
        <a:buSzPct val="65000"/>
        <a:buFont typeface="Wingdings"/>
        <a:buChar char=""/>
        <a:defRPr kumimoji="0" sz="2667" kern="1200">
          <a:solidFill>
            <a:schemeClr val="tx1"/>
          </a:solidFill>
          <a:latin typeface="+mn-lt"/>
          <a:ea typeface="+mn-ea"/>
          <a:cs typeface="+mn-cs"/>
        </a:defRPr>
      </a:lvl5pPr>
      <a:lvl6pPr marL="2804090" indent="-304792" algn="l" rtl="0" eaLnBrk="1" latinLnBrk="0" hangingPunct="1">
        <a:spcBef>
          <a:spcPct val="20000"/>
        </a:spcBef>
        <a:buClr>
          <a:schemeClr val="accent1"/>
        </a:buClr>
        <a:buFont typeface="Wingdings"/>
        <a:buNone/>
        <a:defRPr kumimoji="0" sz="2400" kern="1200" baseline="0">
          <a:solidFill>
            <a:schemeClr val="tx1"/>
          </a:solidFill>
          <a:latin typeface="+mn-lt"/>
          <a:ea typeface="+mn-ea"/>
          <a:cs typeface="+mn-cs"/>
        </a:defRPr>
      </a:lvl6pPr>
      <a:lvl7pPr marL="3169841" indent="-304792" algn="l" rtl="0" eaLnBrk="1" latinLnBrk="0" hangingPunct="1">
        <a:spcBef>
          <a:spcPct val="20000"/>
        </a:spcBef>
        <a:buClr>
          <a:schemeClr val="accent2"/>
        </a:buClr>
        <a:buFont typeface="Wingdings"/>
        <a:buChar char="§"/>
        <a:defRPr kumimoji="0" sz="2400" kern="1200" baseline="0">
          <a:solidFill>
            <a:schemeClr val="tx1"/>
          </a:solidFill>
          <a:latin typeface="+mn-lt"/>
          <a:ea typeface="+mn-ea"/>
          <a:cs typeface="+mn-cs"/>
        </a:defRPr>
      </a:lvl7pPr>
      <a:lvl8pPr marL="3535592" indent="-304792" algn="l" rtl="0" eaLnBrk="1" latinLnBrk="0" hangingPunct="1">
        <a:spcBef>
          <a:spcPct val="20000"/>
        </a:spcBef>
        <a:buClr>
          <a:schemeClr val="accent3"/>
        </a:buClr>
        <a:buFont typeface="Wingdings"/>
        <a:buChar char="§"/>
        <a:defRPr kumimoji="0" sz="2400" kern="1200" baseline="0">
          <a:solidFill>
            <a:schemeClr val="tx1"/>
          </a:solidFill>
          <a:latin typeface="+mn-lt"/>
          <a:ea typeface="+mn-ea"/>
          <a:cs typeface="+mn-cs"/>
        </a:defRPr>
      </a:lvl8pPr>
      <a:lvl9pPr marL="3901342" indent="-304792" algn="l" rtl="0" eaLnBrk="1" latinLnBrk="0" hangingPunct="1">
        <a:spcBef>
          <a:spcPct val="20000"/>
        </a:spcBef>
        <a:buClr>
          <a:schemeClr val="accent4"/>
        </a:buClr>
        <a:buFont typeface="Wingdings"/>
        <a:buChar char="§"/>
        <a:defRPr kumimoji="0" sz="2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609585" algn="l" rtl="0" eaLnBrk="1" latinLnBrk="0" hangingPunct="1">
        <a:defRPr kumimoji="0" kern="1200">
          <a:solidFill>
            <a:schemeClr val="tx1"/>
          </a:solidFill>
          <a:latin typeface="+mn-lt"/>
          <a:ea typeface="+mn-ea"/>
          <a:cs typeface="+mn-cs"/>
        </a:defRPr>
      </a:lvl2pPr>
      <a:lvl3pPr marL="1219170" algn="l" rtl="0" eaLnBrk="1" latinLnBrk="0" hangingPunct="1">
        <a:defRPr kumimoji="0" kern="1200">
          <a:solidFill>
            <a:schemeClr val="tx1"/>
          </a:solidFill>
          <a:latin typeface="+mn-lt"/>
          <a:ea typeface="+mn-ea"/>
          <a:cs typeface="+mn-cs"/>
        </a:defRPr>
      </a:lvl3pPr>
      <a:lvl4pPr marL="1828754" algn="l" rtl="0" eaLnBrk="1" latinLnBrk="0" hangingPunct="1">
        <a:defRPr kumimoji="0" kern="1200">
          <a:solidFill>
            <a:schemeClr val="tx1"/>
          </a:solidFill>
          <a:latin typeface="+mn-lt"/>
          <a:ea typeface="+mn-ea"/>
          <a:cs typeface="+mn-cs"/>
        </a:defRPr>
      </a:lvl4pPr>
      <a:lvl5pPr marL="2438339" algn="l" rtl="0" eaLnBrk="1" latinLnBrk="0" hangingPunct="1">
        <a:defRPr kumimoji="0" kern="1200">
          <a:solidFill>
            <a:schemeClr val="tx1"/>
          </a:solidFill>
          <a:latin typeface="+mn-lt"/>
          <a:ea typeface="+mn-ea"/>
          <a:cs typeface="+mn-cs"/>
        </a:defRPr>
      </a:lvl5pPr>
      <a:lvl6pPr marL="3047924" algn="l" rtl="0" eaLnBrk="1" latinLnBrk="0" hangingPunct="1">
        <a:defRPr kumimoji="0" kern="1200">
          <a:solidFill>
            <a:schemeClr val="tx1"/>
          </a:solidFill>
          <a:latin typeface="+mn-lt"/>
          <a:ea typeface="+mn-ea"/>
          <a:cs typeface="+mn-cs"/>
        </a:defRPr>
      </a:lvl6pPr>
      <a:lvl7pPr marL="3657509" algn="l" rtl="0" eaLnBrk="1" latinLnBrk="0" hangingPunct="1">
        <a:defRPr kumimoji="0" kern="1200">
          <a:solidFill>
            <a:schemeClr val="tx1"/>
          </a:solidFill>
          <a:latin typeface="+mn-lt"/>
          <a:ea typeface="+mn-ea"/>
          <a:cs typeface="+mn-cs"/>
        </a:defRPr>
      </a:lvl7pPr>
      <a:lvl8pPr marL="4267093" algn="l" rtl="0" eaLnBrk="1" latinLnBrk="0" hangingPunct="1">
        <a:defRPr kumimoji="0" kern="1200">
          <a:solidFill>
            <a:schemeClr val="tx1"/>
          </a:solidFill>
          <a:latin typeface="+mn-lt"/>
          <a:ea typeface="+mn-ea"/>
          <a:cs typeface="+mn-cs"/>
        </a:defRPr>
      </a:lvl8pPr>
      <a:lvl9pPr marL="4876678"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12.png"/><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5.png"/><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1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3505200" y="1092199"/>
            <a:ext cx="8686799" cy="4828525"/>
          </a:xfrm>
        </p:spPr>
        <p:txBody>
          <a:bodyPr anchor="ctr">
            <a:noAutofit/>
          </a:bodyPr>
          <a:lstStyle/>
          <a:p>
            <a:pPr>
              <a:lnSpc>
                <a:spcPts val="8000"/>
              </a:lnSpc>
            </a:pPr>
            <a:r>
              <a:rPr lang="en-US" sz="6500" cap="none" dirty="0">
                <a:solidFill>
                  <a:schemeClr val="tx1"/>
                </a:solidFill>
                <a:latin typeface="Calibri" panose="020F0502020204030204" pitchFamily="34" charset="0"/>
                <a:cs typeface="Calibri" panose="020F0502020204030204" pitchFamily="34" charset="0"/>
              </a:rPr>
              <a:t>Preparing the Developing Budget Contracts Report </a:t>
            </a:r>
          </a:p>
        </p:txBody>
      </p:sp>
      <p:sp>
        <p:nvSpPr>
          <p:cNvPr id="5" name="Rectangle 4"/>
          <p:cNvSpPr>
            <a:spLocks noGrp="1"/>
          </p:cNvSpPr>
          <p:nvPr>
            <p:ph type="subTitle" idx="1"/>
          </p:nvPr>
        </p:nvSpPr>
        <p:spPr>
          <a:xfrm>
            <a:off x="3238959" y="6053061"/>
            <a:ext cx="8953040" cy="685800"/>
          </a:xfrm>
        </p:spPr>
        <p:txBody>
          <a:bodyPr>
            <a:normAutofit/>
          </a:bodyPr>
          <a:lstStyle/>
          <a:p>
            <a:r>
              <a:rPr lang="en-US" sz="2600" b="1" dirty="0">
                <a:latin typeface="Calibri" panose="020F0502020204030204" pitchFamily="34" charset="0"/>
                <a:cs typeface="Calibri" panose="020F0502020204030204" pitchFamily="34" charset="0"/>
              </a:rPr>
              <a:t>Presenter</a:t>
            </a:r>
            <a:r>
              <a:rPr lang="en-US" sz="2600" dirty="0">
                <a:latin typeface="Calibri Light" panose="020F0302020204030204" pitchFamily="34" charset="0"/>
                <a:cs typeface="Calibri Light" panose="020F0302020204030204" pitchFamily="34" charset="0"/>
              </a:rPr>
              <a:t> Madhu Markanday</a:t>
            </a:r>
          </a:p>
        </p:txBody>
      </p:sp>
      <p:sp>
        <p:nvSpPr>
          <p:cNvPr id="6" name="Rectangle 5"/>
          <p:cNvSpPr/>
          <p:nvPr/>
        </p:nvSpPr>
        <p:spPr>
          <a:xfrm>
            <a:off x="-87688" y="-10173"/>
            <a:ext cx="12584488" cy="11023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1219170"/>
            <a:endParaRPr lang="en-US" sz="2400">
              <a:solidFill>
                <a:prstClr val="white"/>
              </a:solidFill>
              <a:latin typeface="Tw Cen MT"/>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674" y="119139"/>
            <a:ext cx="4292356" cy="843748"/>
          </a:xfrm>
          <a:prstGeom prst="rect">
            <a:avLst/>
          </a:prstGeom>
        </p:spPr>
      </p:pic>
      <p:sp>
        <p:nvSpPr>
          <p:cNvPr id="10" name="Rectangle 9"/>
          <p:cNvSpPr/>
          <p:nvPr/>
        </p:nvSpPr>
        <p:spPr>
          <a:xfrm>
            <a:off x="1" y="6177493"/>
            <a:ext cx="2994991" cy="492443"/>
          </a:xfrm>
          <a:prstGeom prst="rect">
            <a:avLst/>
          </a:prstGeom>
        </p:spPr>
        <p:txBody>
          <a:bodyPr wrap="square" anchor="ctr">
            <a:spAutoFit/>
          </a:bodyPr>
          <a:lstStyle/>
          <a:p>
            <a:pPr algn="ctr" defTabSz="1219170"/>
            <a:r>
              <a:rPr lang="en-US" sz="2600" dirty="0">
                <a:solidFill>
                  <a:prstClr val="white"/>
                </a:solidFill>
                <a:latin typeface="Calibri Light" panose="020F0302020204030204" pitchFamily="34" charset="0"/>
                <a:cs typeface="Calibri Light" panose="020F0302020204030204" pitchFamily="34" charset="0"/>
              </a:rPr>
              <a:t>November 30, 2020</a:t>
            </a:r>
          </a:p>
        </p:txBody>
      </p:sp>
      <p:pic>
        <p:nvPicPr>
          <p:cNvPr id="16" name="Picture 15" descr="A close up of a logo&#10;&#10;Description automatically generated">
            <a:extLst>
              <a:ext uri="{FF2B5EF4-FFF2-40B4-BE49-F238E27FC236}">
                <a16:creationId xmlns:a16="http://schemas.microsoft.com/office/drawing/2014/main" xmlns="" id="{F0266B26-E0F0-4170-BBA7-9EECFFB33C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296" y="1723011"/>
            <a:ext cx="3077248" cy="307724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xmlns="" id="{EDF46BE6-2D76-4F62-9ACD-278E0303FCEE}"/>
              </a:ext>
            </a:extLst>
          </p:cNvPr>
          <p:cNvPicPr>
            <a:picLocks noChangeAspect="1"/>
          </p:cNvPicPr>
          <p:nvPr/>
        </p:nvPicPr>
        <p:blipFill>
          <a:blip r:embed="rId3"/>
          <a:stretch>
            <a:fillRect/>
          </a:stretch>
        </p:blipFill>
        <p:spPr>
          <a:xfrm>
            <a:off x="854766" y="2852531"/>
            <a:ext cx="9104244" cy="3347060"/>
          </a:xfrm>
          <a:prstGeom prst="rect">
            <a:avLst/>
          </a:prstGeom>
        </p:spPr>
      </p:pic>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xmlns="" id="{B9305EFD-C862-408F-8727-79E9D4387FB8}"/>
              </a:ext>
            </a:extLst>
          </p:cNvPr>
          <p:cNvSpPr>
            <a:spLocks noGrp="1"/>
          </p:cNvSpPr>
          <p:nvPr>
            <p:ph type="title"/>
          </p:nvPr>
        </p:nvSpPr>
        <p:spPr>
          <a:xfrm>
            <a:off x="146998" y="279570"/>
            <a:ext cx="11764411" cy="1087373"/>
          </a:xfrm>
        </p:spPr>
        <p:txBody>
          <a:bodyPr>
            <a:noAutofit/>
          </a:bodyPr>
          <a:lstStyle/>
          <a:p>
            <a:pPr>
              <a:lnSpc>
                <a:spcPct val="100000"/>
              </a:lnSpc>
            </a:pPr>
            <a:r>
              <a:rPr lang="en-US" sz="5600" dirty="0">
                <a:latin typeface="+mn-lt"/>
                <a:sym typeface="Wingdings 2" panose="05020102010507070707" pitchFamily="18" charset="2"/>
              </a:rPr>
              <a:t>❷</a:t>
            </a:r>
            <a:r>
              <a:rPr lang="en-US" dirty="0">
                <a:sym typeface="Wingdings 2" panose="05020102010507070707" pitchFamily="18" charset="2"/>
              </a:rPr>
              <a:t> </a:t>
            </a:r>
            <a:r>
              <a:rPr lang="en-US" sz="3600" dirty="0">
                <a:sym typeface="Wingdings 2" panose="05020102010507070707" pitchFamily="18" charset="2"/>
              </a:rPr>
              <a:t>Create Developing Budget Contracts Report for Programs</a:t>
            </a:r>
            <a:endParaRPr lang="en-US" sz="3600" dirty="0"/>
          </a:p>
        </p:txBody>
      </p:sp>
      <p:pic>
        <p:nvPicPr>
          <p:cNvPr id="12" name="Picture 11">
            <a:extLst>
              <a:ext uri="{FF2B5EF4-FFF2-40B4-BE49-F238E27FC236}">
                <a16:creationId xmlns:a16="http://schemas.microsoft.com/office/drawing/2014/main" xmlns="" id="{8020F0D2-0A5E-4108-B087-31CD93E5BD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13" name="Rectangle 12">
            <a:extLst>
              <a:ext uri="{FF2B5EF4-FFF2-40B4-BE49-F238E27FC236}">
                <a16:creationId xmlns:a16="http://schemas.microsoft.com/office/drawing/2014/main" xmlns="" id="{6E6F4678-684B-411C-A693-CDE1008B7DA1}"/>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10</a:t>
            </a:fld>
            <a:endParaRPr lang="en-US" sz="2000" dirty="0">
              <a:latin typeface="+mj-lt"/>
            </a:endParaRPr>
          </a:p>
        </p:txBody>
      </p:sp>
      <p:sp>
        <p:nvSpPr>
          <p:cNvPr id="17" name="Rectangle: Rounded Corners 16">
            <a:extLst>
              <a:ext uri="{FF2B5EF4-FFF2-40B4-BE49-F238E27FC236}">
                <a16:creationId xmlns:a16="http://schemas.microsoft.com/office/drawing/2014/main" xmlns="" id="{B7D90533-2816-4C13-B9E2-201B3CC8D3BE}"/>
              </a:ext>
            </a:extLst>
          </p:cNvPr>
          <p:cNvSpPr/>
          <p:nvPr/>
        </p:nvSpPr>
        <p:spPr>
          <a:xfrm>
            <a:off x="3668192" y="2783720"/>
            <a:ext cx="4186835" cy="411172"/>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5">
            <a:extLst>
              <a:ext uri="{FF2B5EF4-FFF2-40B4-BE49-F238E27FC236}">
                <a16:creationId xmlns:a16="http://schemas.microsoft.com/office/drawing/2014/main" xmlns="" id="{36C0C084-8BB8-4BF0-8740-019924ED4578}"/>
              </a:ext>
            </a:extLst>
          </p:cNvPr>
          <p:cNvSpPr txBox="1">
            <a:spLocks noGrp="1"/>
          </p:cNvSpPr>
          <p:nvPr>
            <p:ph idx="1"/>
          </p:nvPr>
        </p:nvSpPr>
        <p:spPr>
          <a:xfrm>
            <a:off x="384927" y="1791093"/>
            <a:ext cx="11392103" cy="978729"/>
          </a:xfrm>
          <a:prstGeom prst="rect">
            <a:avLst/>
          </a:prstGeom>
          <a:noFill/>
        </p:spPr>
        <p:txBody>
          <a:bodyPr wrap="square" rtlCol="0">
            <a:spAutoFit/>
          </a:bodyPr>
          <a:lstStyle/>
          <a:p>
            <a:pPr marL="457200" indent="-457200">
              <a:buFont typeface="Wingdings" panose="05000000000000000000" pitchFamily="2" charset="2"/>
              <a:buChar char="q"/>
            </a:pPr>
            <a:r>
              <a:rPr lang="en-US" sz="3200" dirty="0"/>
              <a:t>Open Developing Budget Contracts reports from Budget Development  </a:t>
            </a:r>
          </a:p>
        </p:txBody>
      </p:sp>
    </p:spTree>
    <p:extLst>
      <p:ext uri="{BB962C8B-B14F-4D97-AF65-F5344CB8AC3E}">
        <p14:creationId xmlns:p14="http://schemas.microsoft.com/office/powerpoint/2010/main" val="16264973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FECF113D-C3A8-44E8-B2C8-5F3C15802574}"/>
              </a:ext>
            </a:extLst>
          </p:cNvPr>
          <p:cNvPicPr>
            <a:picLocks noChangeAspect="1"/>
          </p:cNvPicPr>
          <p:nvPr/>
        </p:nvPicPr>
        <p:blipFill>
          <a:blip r:embed="rId3"/>
          <a:stretch>
            <a:fillRect/>
          </a:stretch>
        </p:blipFill>
        <p:spPr>
          <a:xfrm>
            <a:off x="866568" y="3073677"/>
            <a:ext cx="9529762" cy="3165968"/>
          </a:xfrm>
          <a:prstGeom prst="rect">
            <a:avLst/>
          </a:prstGeom>
        </p:spPr>
      </p:pic>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xmlns="" id="{B9305EFD-C862-408F-8727-79E9D4387FB8}"/>
              </a:ext>
            </a:extLst>
          </p:cNvPr>
          <p:cNvSpPr>
            <a:spLocks noGrp="1"/>
          </p:cNvSpPr>
          <p:nvPr>
            <p:ph type="title"/>
          </p:nvPr>
        </p:nvSpPr>
        <p:spPr>
          <a:xfrm>
            <a:off x="146998" y="279570"/>
            <a:ext cx="11764411" cy="1087373"/>
          </a:xfrm>
        </p:spPr>
        <p:txBody>
          <a:bodyPr>
            <a:noAutofit/>
          </a:bodyPr>
          <a:lstStyle/>
          <a:p>
            <a:pPr>
              <a:lnSpc>
                <a:spcPct val="100000"/>
              </a:lnSpc>
            </a:pPr>
            <a:r>
              <a:rPr lang="en-US" sz="5600" dirty="0">
                <a:latin typeface="+mn-lt"/>
                <a:sym typeface="Wingdings 2" panose="05020102010507070707" pitchFamily="18" charset="2"/>
              </a:rPr>
              <a:t>❷</a:t>
            </a:r>
            <a:r>
              <a:rPr lang="en-US" dirty="0">
                <a:sym typeface="Wingdings 2" panose="05020102010507070707" pitchFamily="18" charset="2"/>
              </a:rPr>
              <a:t> </a:t>
            </a:r>
            <a:r>
              <a:rPr lang="en-US" sz="3600" dirty="0">
                <a:sym typeface="Wingdings 2" panose="05020102010507070707" pitchFamily="18" charset="2"/>
              </a:rPr>
              <a:t>Create Developing Budget Contracts Report for Programs</a:t>
            </a:r>
            <a:endParaRPr lang="en-US" sz="3600" dirty="0"/>
          </a:p>
        </p:txBody>
      </p:sp>
      <p:pic>
        <p:nvPicPr>
          <p:cNvPr id="12" name="Picture 11">
            <a:extLst>
              <a:ext uri="{FF2B5EF4-FFF2-40B4-BE49-F238E27FC236}">
                <a16:creationId xmlns:a16="http://schemas.microsoft.com/office/drawing/2014/main" xmlns="" id="{8020F0D2-0A5E-4108-B087-31CD93E5BD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13" name="Rectangle 12">
            <a:extLst>
              <a:ext uri="{FF2B5EF4-FFF2-40B4-BE49-F238E27FC236}">
                <a16:creationId xmlns:a16="http://schemas.microsoft.com/office/drawing/2014/main" xmlns="" id="{6E6F4678-684B-411C-A693-CDE1008B7DA1}"/>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11</a:t>
            </a:fld>
            <a:endParaRPr lang="en-US" sz="2000" dirty="0">
              <a:latin typeface="+mj-lt"/>
            </a:endParaRPr>
          </a:p>
        </p:txBody>
      </p:sp>
      <p:sp>
        <p:nvSpPr>
          <p:cNvPr id="17" name="Rectangle: Rounded Corners 16">
            <a:extLst>
              <a:ext uri="{FF2B5EF4-FFF2-40B4-BE49-F238E27FC236}">
                <a16:creationId xmlns:a16="http://schemas.microsoft.com/office/drawing/2014/main" xmlns="" id="{B7D90533-2816-4C13-B9E2-201B3CC8D3BE}"/>
              </a:ext>
            </a:extLst>
          </p:cNvPr>
          <p:cNvSpPr/>
          <p:nvPr/>
        </p:nvSpPr>
        <p:spPr>
          <a:xfrm>
            <a:off x="3975653" y="3065441"/>
            <a:ext cx="2832652" cy="293985"/>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5">
            <a:extLst>
              <a:ext uri="{FF2B5EF4-FFF2-40B4-BE49-F238E27FC236}">
                <a16:creationId xmlns:a16="http://schemas.microsoft.com/office/drawing/2014/main" xmlns="" id="{36C0C084-8BB8-4BF0-8740-019924ED4578}"/>
              </a:ext>
            </a:extLst>
          </p:cNvPr>
          <p:cNvSpPr txBox="1">
            <a:spLocks noGrp="1"/>
          </p:cNvSpPr>
          <p:nvPr>
            <p:ph idx="1"/>
          </p:nvPr>
        </p:nvSpPr>
        <p:spPr>
          <a:xfrm>
            <a:off x="384927" y="1791093"/>
            <a:ext cx="11392103" cy="1421928"/>
          </a:xfrm>
          <a:prstGeom prst="rect">
            <a:avLst/>
          </a:prstGeom>
          <a:noFill/>
        </p:spPr>
        <p:txBody>
          <a:bodyPr wrap="square" rtlCol="0">
            <a:spAutoFit/>
          </a:bodyPr>
          <a:lstStyle/>
          <a:p>
            <a:pPr marL="457200" indent="-457200">
              <a:buFont typeface="Wingdings" panose="05000000000000000000" pitchFamily="2" charset="2"/>
              <a:buChar char="q"/>
            </a:pPr>
            <a:r>
              <a:rPr lang="en-US" sz="3200" dirty="0"/>
              <a:t>Make a copy of the DBC report and save as FY21-22 Developing Budget Contracts [program initials] in the ‘CBO Contracts Final’ folder  </a:t>
            </a:r>
          </a:p>
        </p:txBody>
      </p:sp>
    </p:spTree>
    <p:extLst>
      <p:ext uri="{BB962C8B-B14F-4D97-AF65-F5344CB8AC3E}">
        <p14:creationId xmlns:p14="http://schemas.microsoft.com/office/powerpoint/2010/main" val="1907979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xmlns="" id="{A5704859-6BBE-4AB7-8648-96F1FFC715F7}"/>
              </a:ext>
            </a:extLst>
          </p:cNvPr>
          <p:cNvPicPr>
            <a:picLocks noChangeAspect="1"/>
          </p:cNvPicPr>
          <p:nvPr/>
        </p:nvPicPr>
        <p:blipFill>
          <a:blip r:embed="rId3"/>
          <a:stretch>
            <a:fillRect/>
          </a:stretch>
        </p:blipFill>
        <p:spPr>
          <a:xfrm>
            <a:off x="384926" y="3675841"/>
            <a:ext cx="11526483" cy="1913877"/>
          </a:xfrm>
          <a:prstGeom prst="rect">
            <a:avLst/>
          </a:prstGeom>
        </p:spPr>
      </p:pic>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xmlns="" id="{B9305EFD-C862-408F-8727-79E9D4387FB8}"/>
              </a:ext>
            </a:extLst>
          </p:cNvPr>
          <p:cNvSpPr>
            <a:spLocks noGrp="1"/>
          </p:cNvSpPr>
          <p:nvPr>
            <p:ph type="title"/>
          </p:nvPr>
        </p:nvSpPr>
        <p:spPr>
          <a:xfrm>
            <a:off x="146998" y="279570"/>
            <a:ext cx="11764411" cy="1087373"/>
          </a:xfrm>
        </p:spPr>
        <p:txBody>
          <a:bodyPr>
            <a:noAutofit/>
          </a:bodyPr>
          <a:lstStyle/>
          <a:p>
            <a:pPr>
              <a:lnSpc>
                <a:spcPct val="100000"/>
              </a:lnSpc>
            </a:pPr>
            <a:r>
              <a:rPr lang="en-US" sz="5600" dirty="0">
                <a:latin typeface="+mn-lt"/>
                <a:sym typeface="Wingdings 2" panose="05020102010507070707" pitchFamily="18" charset="2"/>
              </a:rPr>
              <a:t>❷</a:t>
            </a:r>
            <a:r>
              <a:rPr lang="en-US" dirty="0">
                <a:sym typeface="Wingdings 2" panose="05020102010507070707" pitchFamily="18" charset="2"/>
              </a:rPr>
              <a:t> </a:t>
            </a:r>
            <a:r>
              <a:rPr lang="en-US" sz="3600" dirty="0">
                <a:sym typeface="Wingdings 2" panose="05020102010507070707" pitchFamily="18" charset="2"/>
              </a:rPr>
              <a:t>Create Developing Budget Contracts Report for Programs</a:t>
            </a:r>
            <a:endParaRPr lang="en-US" sz="3600" dirty="0"/>
          </a:p>
        </p:txBody>
      </p:sp>
      <p:pic>
        <p:nvPicPr>
          <p:cNvPr id="12" name="Picture 11">
            <a:extLst>
              <a:ext uri="{FF2B5EF4-FFF2-40B4-BE49-F238E27FC236}">
                <a16:creationId xmlns:a16="http://schemas.microsoft.com/office/drawing/2014/main" xmlns="" id="{8020F0D2-0A5E-4108-B087-31CD93E5BDB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13" name="Rectangle 12">
            <a:extLst>
              <a:ext uri="{FF2B5EF4-FFF2-40B4-BE49-F238E27FC236}">
                <a16:creationId xmlns:a16="http://schemas.microsoft.com/office/drawing/2014/main" xmlns="" id="{6E6F4678-684B-411C-A693-CDE1008B7DA1}"/>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12</a:t>
            </a:fld>
            <a:endParaRPr lang="en-US" sz="2000" dirty="0">
              <a:latin typeface="+mj-lt"/>
            </a:endParaRPr>
          </a:p>
        </p:txBody>
      </p:sp>
      <p:sp>
        <p:nvSpPr>
          <p:cNvPr id="17" name="Rectangle: Rounded Corners 16">
            <a:extLst>
              <a:ext uri="{FF2B5EF4-FFF2-40B4-BE49-F238E27FC236}">
                <a16:creationId xmlns:a16="http://schemas.microsoft.com/office/drawing/2014/main" xmlns="" id="{B7D90533-2816-4C13-B9E2-201B3CC8D3BE}"/>
              </a:ext>
            </a:extLst>
          </p:cNvPr>
          <p:cNvSpPr/>
          <p:nvPr/>
        </p:nvSpPr>
        <p:spPr>
          <a:xfrm>
            <a:off x="418213" y="3632017"/>
            <a:ext cx="4495309" cy="532359"/>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5">
            <a:extLst>
              <a:ext uri="{FF2B5EF4-FFF2-40B4-BE49-F238E27FC236}">
                <a16:creationId xmlns:a16="http://schemas.microsoft.com/office/drawing/2014/main" xmlns="" id="{36C0C084-8BB8-4BF0-8740-019924ED4578}"/>
              </a:ext>
            </a:extLst>
          </p:cNvPr>
          <p:cNvSpPr txBox="1">
            <a:spLocks noGrp="1"/>
          </p:cNvSpPr>
          <p:nvPr>
            <p:ph idx="1"/>
          </p:nvPr>
        </p:nvSpPr>
        <p:spPr>
          <a:xfrm>
            <a:off x="384927" y="1791093"/>
            <a:ext cx="11392103" cy="1259319"/>
          </a:xfrm>
          <a:prstGeom prst="rect">
            <a:avLst/>
          </a:prstGeom>
          <a:noFill/>
        </p:spPr>
        <p:txBody>
          <a:bodyPr wrap="square" rtlCol="0">
            <a:spAutoFit/>
          </a:bodyPr>
          <a:lstStyle/>
          <a:p>
            <a:pPr marL="457200" indent="-457200">
              <a:buFont typeface="Wingdings" panose="05000000000000000000" pitchFamily="2" charset="2"/>
              <a:buChar char="q"/>
            </a:pPr>
            <a:r>
              <a:rPr lang="en-US" sz="2500" dirty="0"/>
              <a:t>Identify your program(s) in the “Program” field. Delete all entries except for those that belong to your program(s)</a:t>
            </a:r>
          </a:p>
          <a:p>
            <a:pPr marL="457200" indent="-457200">
              <a:buFont typeface="Wingdings" panose="05000000000000000000" pitchFamily="2" charset="2"/>
              <a:buChar char="q"/>
            </a:pPr>
            <a:r>
              <a:rPr lang="en-US" sz="2500" dirty="0"/>
              <a:t>Fill out the information in the first 5 columns</a:t>
            </a:r>
          </a:p>
        </p:txBody>
      </p:sp>
    </p:spTree>
    <p:extLst>
      <p:ext uri="{BB962C8B-B14F-4D97-AF65-F5344CB8AC3E}">
        <p14:creationId xmlns:p14="http://schemas.microsoft.com/office/powerpoint/2010/main" val="19637670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xmlns="" id="{B9305EFD-C862-408F-8727-79E9D4387FB8}"/>
              </a:ext>
            </a:extLst>
          </p:cNvPr>
          <p:cNvSpPr>
            <a:spLocks noGrp="1"/>
          </p:cNvSpPr>
          <p:nvPr>
            <p:ph type="title"/>
          </p:nvPr>
        </p:nvSpPr>
        <p:spPr>
          <a:xfrm>
            <a:off x="146998" y="279570"/>
            <a:ext cx="11764411" cy="1087373"/>
          </a:xfrm>
        </p:spPr>
        <p:txBody>
          <a:bodyPr>
            <a:noAutofit/>
          </a:bodyPr>
          <a:lstStyle/>
          <a:p>
            <a:pPr>
              <a:lnSpc>
                <a:spcPct val="100000"/>
              </a:lnSpc>
            </a:pPr>
            <a:r>
              <a:rPr lang="en-US" sz="5600" dirty="0">
                <a:latin typeface="+mn-lt"/>
                <a:sym typeface="Wingdings 2" panose="05020102010507070707" pitchFamily="18" charset="2"/>
              </a:rPr>
              <a:t>❷</a:t>
            </a:r>
            <a:r>
              <a:rPr lang="en-US" dirty="0">
                <a:sym typeface="Wingdings 2" panose="05020102010507070707" pitchFamily="18" charset="2"/>
              </a:rPr>
              <a:t> </a:t>
            </a:r>
            <a:r>
              <a:rPr lang="en-US" sz="3600" dirty="0">
                <a:sym typeface="Wingdings 2" panose="05020102010507070707" pitchFamily="18" charset="2"/>
              </a:rPr>
              <a:t>Create Developing Budget Contracts Report for Programs</a:t>
            </a:r>
            <a:endParaRPr lang="en-US" sz="3600" dirty="0"/>
          </a:p>
        </p:txBody>
      </p:sp>
      <p:pic>
        <p:nvPicPr>
          <p:cNvPr id="12" name="Picture 11">
            <a:extLst>
              <a:ext uri="{FF2B5EF4-FFF2-40B4-BE49-F238E27FC236}">
                <a16:creationId xmlns:a16="http://schemas.microsoft.com/office/drawing/2014/main" xmlns="" id="{8020F0D2-0A5E-4108-B087-31CD93E5BD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13" name="Rectangle 12">
            <a:extLst>
              <a:ext uri="{FF2B5EF4-FFF2-40B4-BE49-F238E27FC236}">
                <a16:creationId xmlns:a16="http://schemas.microsoft.com/office/drawing/2014/main" xmlns="" id="{6E6F4678-684B-411C-A693-CDE1008B7DA1}"/>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13</a:t>
            </a:fld>
            <a:endParaRPr lang="en-US" sz="2000" dirty="0">
              <a:latin typeface="+mj-lt"/>
            </a:endParaRPr>
          </a:p>
        </p:txBody>
      </p:sp>
      <p:sp>
        <p:nvSpPr>
          <p:cNvPr id="16" name="Content Placeholder 15">
            <a:extLst>
              <a:ext uri="{FF2B5EF4-FFF2-40B4-BE49-F238E27FC236}">
                <a16:creationId xmlns:a16="http://schemas.microsoft.com/office/drawing/2014/main" xmlns="" id="{36C0C084-8BB8-4BF0-8740-019924ED4578}"/>
              </a:ext>
            </a:extLst>
          </p:cNvPr>
          <p:cNvSpPr txBox="1">
            <a:spLocks noGrp="1"/>
          </p:cNvSpPr>
          <p:nvPr>
            <p:ph idx="1"/>
          </p:nvPr>
        </p:nvSpPr>
        <p:spPr>
          <a:xfrm>
            <a:off x="288235" y="1846177"/>
            <a:ext cx="11764411" cy="2317558"/>
          </a:xfrm>
          <a:prstGeom prst="rect">
            <a:avLst/>
          </a:prstGeom>
          <a:noFill/>
        </p:spPr>
        <p:txBody>
          <a:bodyPr wrap="square" rtlCol="0">
            <a:spAutoFit/>
          </a:bodyPr>
          <a:lstStyle/>
          <a:p>
            <a:pPr marL="457200" indent="-457200">
              <a:buFont typeface="Wingdings" panose="05000000000000000000" pitchFamily="2" charset="2"/>
              <a:buChar char="q"/>
            </a:pPr>
            <a:r>
              <a:rPr lang="en-US" sz="2500" dirty="0"/>
              <a:t>Make changes to last year’s CBO contracts that are not encumbered</a:t>
            </a:r>
          </a:p>
          <a:p>
            <a:pPr marL="0" indent="0">
              <a:buNone/>
            </a:pPr>
            <a:endParaRPr lang="en-US" sz="1200" dirty="0"/>
          </a:p>
          <a:p>
            <a:pPr marL="457200" lvl="1" indent="-457200">
              <a:spcBef>
                <a:spcPts val="1000"/>
              </a:spcBef>
              <a:buFont typeface="Wingdings" panose="05000000000000000000" pitchFamily="2" charset="2"/>
              <a:buChar char="q"/>
            </a:pPr>
            <a:r>
              <a:rPr lang="en-US" sz="2500" dirty="0"/>
              <a:t>Add contracts that were inadvertently left out of the CBO contracts module in FY20-21</a:t>
            </a:r>
          </a:p>
          <a:p>
            <a:pPr marL="0" lvl="1" indent="0">
              <a:spcBef>
                <a:spcPts val="1000"/>
              </a:spcBef>
              <a:buNone/>
            </a:pPr>
            <a:endParaRPr lang="en-US" sz="1200" dirty="0"/>
          </a:p>
          <a:p>
            <a:pPr marL="457200" lvl="1" indent="-457200">
              <a:spcBef>
                <a:spcPts val="1000"/>
              </a:spcBef>
              <a:buFont typeface="Wingdings" panose="05000000000000000000" pitchFamily="2" charset="2"/>
              <a:buChar char="q"/>
            </a:pPr>
            <a:r>
              <a:rPr lang="en-US" sz="2500" dirty="0"/>
              <a:t>Add other contracts that should be included in the FY21-22 MOE</a:t>
            </a:r>
          </a:p>
          <a:p>
            <a:pPr lvl="1">
              <a:buFont typeface="Wingdings" panose="05000000000000000000" pitchFamily="2" charset="2"/>
              <a:buChar char="Ø"/>
            </a:pPr>
            <a:endParaRPr lang="en-US" sz="2000" dirty="0">
              <a:solidFill>
                <a:srgbClr val="0070C0"/>
              </a:solidFill>
            </a:endParaRPr>
          </a:p>
        </p:txBody>
      </p:sp>
    </p:spTree>
    <p:extLst>
      <p:ext uri="{BB962C8B-B14F-4D97-AF65-F5344CB8AC3E}">
        <p14:creationId xmlns:p14="http://schemas.microsoft.com/office/powerpoint/2010/main" val="126402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406" y="2941983"/>
            <a:ext cx="10900528" cy="1325563"/>
          </a:xfrm>
        </p:spPr>
        <p:txBody>
          <a:bodyPr>
            <a:normAutofit fontScale="62500" lnSpcReduction="20000"/>
          </a:bodyPr>
          <a:lstStyle/>
          <a:p>
            <a:pPr marL="914400" lvl="3" indent="-914400">
              <a:lnSpc>
                <a:spcPct val="100000"/>
              </a:lnSpc>
              <a:spcBef>
                <a:spcPts val="0"/>
              </a:spcBef>
              <a:spcAft>
                <a:spcPts val="600"/>
              </a:spcAft>
              <a:buNone/>
            </a:pPr>
            <a:endParaRPr lang="en-US" sz="3200" dirty="0">
              <a:latin typeface="+mj-lt"/>
            </a:endParaRPr>
          </a:p>
          <a:p>
            <a:pPr marL="914400" lvl="3" indent="-914400">
              <a:lnSpc>
                <a:spcPct val="100000"/>
              </a:lnSpc>
              <a:spcBef>
                <a:spcPts val="0"/>
              </a:spcBef>
              <a:spcAft>
                <a:spcPts val="600"/>
              </a:spcAft>
              <a:buNone/>
            </a:pPr>
            <a:r>
              <a:rPr lang="en-US" sz="9600" dirty="0">
                <a:sym typeface="Wingdings" panose="05000000000000000000" pitchFamily="2" charset="2"/>
              </a:rPr>
              <a:t>❸</a:t>
            </a:r>
            <a:r>
              <a:rPr lang="en-US" sz="4500" dirty="0">
                <a:latin typeface="+mj-lt"/>
                <a:sym typeface="Wingdings" panose="05000000000000000000" pitchFamily="2" charset="2"/>
              </a:rPr>
              <a:t>	</a:t>
            </a:r>
            <a:r>
              <a:rPr lang="en-US" sz="8000" dirty="0">
                <a:latin typeface="+mj-lt"/>
                <a:sym typeface="Wingdings" panose="05000000000000000000" pitchFamily="2" charset="2"/>
              </a:rPr>
              <a:t>Consolidate DBC Reports</a:t>
            </a:r>
            <a:endParaRPr lang="en-US" sz="8000" dirty="0">
              <a:latin typeface="+mj-lt"/>
            </a:endParaRPr>
          </a:p>
          <a:p>
            <a:pPr marL="914400" lvl="3" indent="-914400">
              <a:lnSpc>
                <a:spcPct val="100000"/>
              </a:lnSpc>
              <a:spcBef>
                <a:spcPts val="0"/>
              </a:spcBef>
              <a:spcAft>
                <a:spcPts val="600"/>
              </a:spcAft>
              <a:buNone/>
            </a:pPr>
            <a:endParaRPr lang="en-US" sz="3200" dirty="0">
              <a:latin typeface="+mj-lt"/>
            </a:endParaRPr>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092F23E7-420A-4B4A-ADE3-3AD4369DB8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9" name="Rectangle 8">
            <a:extLst>
              <a:ext uri="{FF2B5EF4-FFF2-40B4-BE49-F238E27FC236}">
                <a16:creationId xmlns:a16="http://schemas.microsoft.com/office/drawing/2014/main" xmlns="" id="{0AE4D7F9-2305-4B66-8B43-0AB158FA1FCC}"/>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14</a:t>
            </a:fld>
            <a:endParaRPr lang="en-US" sz="2000" dirty="0">
              <a:latin typeface="+mj-lt"/>
            </a:endParaRPr>
          </a:p>
        </p:txBody>
      </p:sp>
      <p:sp>
        <p:nvSpPr>
          <p:cNvPr id="10" name="Title 1">
            <a:extLst>
              <a:ext uri="{FF2B5EF4-FFF2-40B4-BE49-F238E27FC236}">
                <a16:creationId xmlns:a16="http://schemas.microsoft.com/office/drawing/2014/main" xmlns="" id="{B0756DA7-9E61-48D3-A480-ADE6ADC84A11}"/>
              </a:ext>
            </a:extLst>
          </p:cNvPr>
          <p:cNvSpPr>
            <a:spLocks noGrp="1"/>
          </p:cNvSpPr>
          <p:nvPr>
            <p:ph type="title"/>
          </p:nvPr>
        </p:nvSpPr>
        <p:spPr>
          <a:xfrm>
            <a:off x="393406" y="148309"/>
            <a:ext cx="11704326" cy="1325563"/>
          </a:xfrm>
        </p:spPr>
        <p:txBody>
          <a:bodyPr>
            <a:noAutofit/>
          </a:bodyPr>
          <a:lstStyle/>
          <a:p>
            <a:pPr>
              <a:lnSpc>
                <a:spcPct val="100000"/>
              </a:lnSpc>
            </a:pPr>
            <a:r>
              <a:rPr lang="en-US" sz="3600" dirty="0"/>
              <a:t>Consolidate Developing Budget Contracts (DBC) Report</a:t>
            </a:r>
          </a:p>
        </p:txBody>
      </p:sp>
      <p:sp>
        <p:nvSpPr>
          <p:cNvPr id="11" name="TextBox 10">
            <a:extLst>
              <a:ext uri="{FF2B5EF4-FFF2-40B4-BE49-F238E27FC236}">
                <a16:creationId xmlns:a16="http://schemas.microsoft.com/office/drawing/2014/main" xmlns="" id="{4FFCCA92-B223-41CE-AD9D-EE22F7D6187F}"/>
              </a:ext>
            </a:extLst>
          </p:cNvPr>
          <p:cNvSpPr txBox="1"/>
          <p:nvPr/>
        </p:nvSpPr>
        <p:spPr>
          <a:xfrm>
            <a:off x="3569465" y="4032172"/>
            <a:ext cx="5629619" cy="707886"/>
          </a:xfrm>
          <a:prstGeom prst="rect">
            <a:avLst/>
          </a:prstGeom>
          <a:noFill/>
        </p:spPr>
        <p:txBody>
          <a:bodyPr wrap="square" rtlCol="0">
            <a:spAutoFit/>
          </a:bodyPr>
          <a:lstStyle/>
          <a:p>
            <a:r>
              <a:rPr lang="en-US" sz="4000" dirty="0">
                <a:solidFill>
                  <a:srgbClr val="0070C0"/>
                </a:solidFill>
              </a:rPr>
              <a:t>Done by Coordinator</a:t>
            </a:r>
          </a:p>
        </p:txBody>
      </p:sp>
    </p:spTree>
    <p:extLst>
      <p:ext uri="{BB962C8B-B14F-4D97-AF65-F5344CB8AC3E}">
        <p14:creationId xmlns:p14="http://schemas.microsoft.com/office/powerpoint/2010/main" val="341807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1464C501-4544-43C6-AA8F-6F2228D9B379}"/>
              </a:ext>
            </a:extLst>
          </p:cNvPr>
          <p:cNvPicPr>
            <a:picLocks noChangeAspect="1"/>
          </p:cNvPicPr>
          <p:nvPr/>
        </p:nvPicPr>
        <p:blipFill>
          <a:blip r:embed="rId3"/>
          <a:stretch>
            <a:fillRect/>
          </a:stretch>
        </p:blipFill>
        <p:spPr>
          <a:xfrm>
            <a:off x="437322" y="4110126"/>
            <a:ext cx="11300791" cy="784596"/>
          </a:xfrm>
          <a:prstGeom prst="rect">
            <a:avLst/>
          </a:prstGeom>
        </p:spPr>
      </p:pic>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a:extLst>
              <a:ext uri="{FF2B5EF4-FFF2-40B4-BE49-F238E27FC236}">
                <a16:creationId xmlns:a16="http://schemas.microsoft.com/office/drawing/2014/main" xmlns="" id="{430F18B7-ACB7-4A22-9D2B-CFE6F89663A8}"/>
              </a:ext>
            </a:extLst>
          </p:cNvPr>
          <p:cNvSpPr>
            <a:spLocks noGrp="1"/>
          </p:cNvSpPr>
          <p:nvPr>
            <p:ph type="title"/>
          </p:nvPr>
        </p:nvSpPr>
        <p:spPr>
          <a:xfrm>
            <a:off x="146998" y="279570"/>
            <a:ext cx="12045002" cy="1087373"/>
          </a:xfrm>
        </p:spPr>
        <p:txBody>
          <a:bodyPr>
            <a:noAutofit/>
          </a:bodyPr>
          <a:lstStyle/>
          <a:p>
            <a:pPr>
              <a:lnSpc>
                <a:spcPct val="100000"/>
              </a:lnSpc>
            </a:pPr>
            <a:r>
              <a:rPr lang="en-US" sz="5600" dirty="0">
                <a:latin typeface="+mn-lt"/>
                <a:sym typeface="Wingdings 2" panose="05020102010507070707" pitchFamily="18" charset="2"/>
              </a:rPr>
              <a:t>❸</a:t>
            </a:r>
            <a:r>
              <a:rPr lang="en-US" dirty="0">
                <a:sym typeface="Wingdings 2" panose="05020102010507070707" pitchFamily="18" charset="2"/>
              </a:rPr>
              <a:t> </a:t>
            </a:r>
            <a:r>
              <a:rPr lang="en-US" sz="3600" dirty="0"/>
              <a:t>Consolidate Developing Budget Contracts (DBC) Report</a:t>
            </a:r>
          </a:p>
        </p:txBody>
      </p:sp>
      <p:pic>
        <p:nvPicPr>
          <p:cNvPr id="36" name="Picture 35">
            <a:extLst>
              <a:ext uri="{FF2B5EF4-FFF2-40B4-BE49-F238E27FC236}">
                <a16:creationId xmlns:a16="http://schemas.microsoft.com/office/drawing/2014/main" xmlns="" id="{549BC8C8-A315-40B1-9D2A-575E215545AE}"/>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37" name="Rectangle 36">
            <a:extLst>
              <a:ext uri="{FF2B5EF4-FFF2-40B4-BE49-F238E27FC236}">
                <a16:creationId xmlns:a16="http://schemas.microsoft.com/office/drawing/2014/main" xmlns="" id="{BEFF18B4-4F78-4B64-A987-6679588CE95E}"/>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15</a:t>
            </a:fld>
            <a:endParaRPr lang="en-US" sz="2000" dirty="0">
              <a:latin typeface="+mj-lt"/>
            </a:endParaRPr>
          </a:p>
        </p:txBody>
      </p:sp>
      <p:sp>
        <p:nvSpPr>
          <p:cNvPr id="25" name="TextBox 24">
            <a:extLst>
              <a:ext uri="{FF2B5EF4-FFF2-40B4-BE49-F238E27FC236}">
                <a16:creationId xmlns:a16="http://schemas.microsoft.com/office/drawing/2014/main" xmlns="" id="{4DF987EF-FD18-4461-818C-14DACECA992F}"/>
              </a:ext>
            </a:extLst>
          </p:cNvPr>
          <p:cNvSpPr txBox="1"/>
          <p:nvPr/>
        </p:nvSpPr>
        <p:spPr>
          <a:xfrm>
            <a:off x="278296" y="1838739"/>
            <a:ext cx="11766706" cy="4170372"/>
          </a:xfrm>
          <a:prstGeom prst="rect">
            <a:avLst/>
          </a:prstGeom>
          <a:noFill/>
        </p:spPr>
        <p:txBody>
          <a:bodyPr wrap="square">
            <a:spAutoFit/>
          </a:bodyPr>
          <a:lstStyle/>
          <a:p>
            <a:pPr marL="457200" indent="-457200">
              <a:buFont typeface="Wingdings" panose="05000000000000000000" pitchFamily="2" charset="2"/>
              <a:buChar char="q"/>
            </a:pPr>
            <a:r>
              <a:rPr lang="en-US" sz="2500" dirty="0"/>
              <a:t>Creating DBC Consolidated file</a:t>
            </a:r>
          </a:p>
          <a:p>
            <a:pPr marL="914400" lvl="1" indent="-457200">
              <a:buFont typeface="Wingdings" panose="05000000000000000000" pitchFamily="2" charset="2"/>
              <a:buChar char="Ø"/>
            </a:pPr>
            <a:r>
              <a:rPr lang="en-US" sz="2000" dirty="0"/>
              <a:t>Make a copy of ‘FY21-22 Developing Budget Contracts’ workbook and name it as ‘FY21-22 Developing Budget Contracts Consolidated’</a:t>
            </a:r>
          </a:p>
          <a:p>
            <a:pPr marL="914400" lvl="1" indent="-457200">
              <a:buFont typeface="Wingdings" panose="05000000000000000000" pitchFamily="2" charset="2"/>
              <a:buChar char="Ø"/>
            </a:pPr>
            <a:r>
              <a:rPr lang="en-US" sz="2000" dirty="0"/>
              <a:t>Rename the Tab “2022_Health Care Services_CBOAd” to “FY21-22 Master”</a:t>
            </a:r>
          </a:p>
          <a:p>
            <a:pPr marL="914400" lvl="1" indent="-457200">
              <a:buFont typeface="Wingdings" panose="05000000000000000000" pitchFamily="2" charset="2"/>
              <a:buChar char="Ø"/>
            </a:pPr>
            <a:r>
              <a:rPr lang="en-US" sz="2000" dirty="0"/>
              <a:t>Name the last column </a:t>
            </a:r>
            <a:r>
              <a:rPr lang="en-US" sz="2000" dirty="0">
                <a:effectLst/>
                <a:latin typeface="Calibri" panose="020F0502020204030204" pitchFamily="34" charset="0"/>
                <a:ea typeface="Calibri" panose="020F0502020204030204" pitchFamily="34" charset="0"/>
                <a:cs typeface="Times New Roman" panose="02020603050405020304" pitchFamily="18" charset="0"/>
              </a:rPr>
              <a:t>as “Date Entered in CAO”</a:t>
            </a:r>
            <a:r>
              <a:rPr lang="en-US" sz="2000" dirty="0"/>
              <a:t> </a:t>
            </a:r>
          </a:p>
          <a:p>
            <a:pPr marL="914400" lvl="1" indent="-457200">
              <a:buFont typeface="Wingdings" panose="05000000000000000000" pitchFamily="2" charset="2"/>
              <a:buChar char="Ø"/>
            </a:pPr>
            <a:r>
              <a:rPr lang="en-US" sz="2000" dirty="0"/>
              <a:t>Create a tab for each </a:t>
            </a:r>
            <a:r>
              <a:rPr lang="en-US" sz="2000" dirty="0">
                <a:effectLst/>
                <a:latin typeface="Calibri" panose="020F0502020204030204" pitchFamily="34" charset="0"/>
                <a:ea typeface="Calibri" panose="020F0502020204030204" pitchFamily="34" charset="0"/>
                <a:cs typeface="Times New Roman" panose="02020603050405020304" pitchFamily="18" charset="0"/>
              </a:rPr>
              <a:t>program and copy the files from the folder “FY21-22 CBO Contracts Final” for each program in their respective tab</a:t>
            </a:r>
          </a:p>
          <a:p>
            <a:pPr marL="914400" lvl="1" indent="-457200">
              <a:buFont typeface="Wingdings" panose="05000000000000000000" pitchFamily="2" charset="2"/>
              <a:buChar char="Ø"/>
            </a:pPr>
            <a:endParaRPr lang="en-US" sz="2000" dirty="0">
              <a:latin typeface="Calibri" panose="020F0502020204030204" pitchFamily="34" charset="0"/>
              <a:cs typeface="Times New Roman" panose="02020603050405020304" pitchFamily="18" charset="0"/>
            </a:endParaRPr>
          </a:p>
          <a:p>
            <a:pPr marL="914400" lvl="1" indent="-457200">
              <a:buFont typeface="Wingdings" panose="05000000000000000000" pitchFamily="2" charset="2"/>
              <a:buChar char="Ø"/>
            </a:pPr>
            <a:endParaRPr lang="en-US" sz="2000" dirty="0">
              <a:latin typeface="Calibri" panose="020F0502020204030204" pitchFamily="34" charset="0"/>
              <a:cs typeface="Times New Roman" panose="02020603050405020304" pitchFamily="18" charset="0"/>
            </a:endParaRPr>
          </a:p>
          <a:p>
            <a:pPr marL="914400" lvl="1" indent="-457200">
              <a:buFont typeface="Wingdings" panose="05000000000000000000" pitchFamily="2" charset="2"/>
              <a:buChar char="Ø"/>
            </a:pPr>
            <a:endParaRPr lang="en-US" sz="2000" dirty="0">
              <a:latin typeface="Calibri" panose="020F0502020204030204" pitchFamily="34" charset="0"/>
              <a:cs typeface="Times New Roman" panose="02020603050405020304" pitchFamily="18" charset="0"/>
            </a:endParaRPr>
          </a:p>
          <a:p>
            <a:pPr marL="914400" lvl="1" indent="-457200">
              <a:buFont typeface="Wingdings" panose="05000000000000000000" pitchFamily="2" charset="2"/>
              <a:buChar char="Ø"/>
            </a:pPr>
            <a:endParaRPr lang="en-US" sz="2000" dirty="0">
              <a:latin typeface="Calibri" panose="020F0502020204030204" pitchFamily="34" charset="0"/>
              <a:cs typeface="Times New Roman" panose="02020603050405020304" pitchFamily="18" charset="0"/>
            </a:endParaRPr>
          </a:p>
          <a:p>
            <a:pPr marL="914400" lvl="1" indent="-457200">
              <a:buFont typeface="Wingdings" panose="05000000000000000000" pitchFamily="2" charset="2"/>
              <a:buChar char="Ø"/>
            </a:pPr>
            <a:r>
              <a:rPr lang="en-US" sz="2000" dirty="0">
                <a:latin typeface="Calibri" panose="020F0502020204030204" pitchFamily="34" charset="0"/>
                <a:cs typeface="Times New Roman" panose="02020603050405020304" pitchFamily="18" charset="0"/>
              </a:rPr>
              <a:t>Copy </a:t>
            </a:r>
            <a:r>
              <a:rPr lang="en-US" sz="2000" dirty="0">
                <a:effectLst/>
                <a:latin typeface="Calibri" panose="020F0502020204030204" pitchFamily="34" charset="0"/>
                <a:ea typeface="Calibri" panose="020F0502020204030204" pitchFamily="34" charset="0"/>
                <a:cs typeface="Times New Roman" panose="02020603050405020304" pitchFamily="18" charset="0"/>
              </a:rPr>
              <a:t>the data from each program tab into the “FY21-22 Master” tab</a:t>
            </a:r>
          </a:p>
          <a:p>
            <a:pPr marL="914400" lvl="1" indent="-457200">
              <a:buFont typeface="Wingdings" panose="05000000000000000000" pitchFamily="2" charset="2"/>
              <a:buChar char="Ø"/>
            </a:pPr>
            <a:r>
              <a:rPr lang="en-US" sz="2000" dirty="0">
                <a:latin typeface="Calibri" panose="020F0502020204030204" pitchFamily="34" charset="0"/>
                <a:cs typeface="Times New Roman" panose="02020603050405020304" pitchFamily="18" charset="0"/>
              </a:rPr>
              <a:t>After </a:t>
            </a:r>
            <a:r>
              <a:rPr lang="en-US" sz="2000" dirty="0">
                <a:effectLst/>
                <a:latin typeface="Calibri" panose="020F0502020204030204" pitchFamily="34" charset="0"/>
                <a:ea typeface="Calibri" panose="020F0502020204030204" pitchFamily="34" charset="0"/>
                <a:cs typeface="Times New Roman" panose="02020603050405020304" pitchFamily="18" charset="0"/>
              </a:rPr>
              <a:t>uploading the CBO contracts into the CAO System, update the last column “Date Entered in CAO”</a:t>
            </a:r>
            <a:endParaRPr lang="en-US" sz="2500" dirty="0"/>
          </a:p>
        </p:txBody>
      </p:sp>
      <p:sp>
        <p:nvSpPr>
          <p:cNvPr id="3" name="Rectangle 2">
            <a:extLst>
              <a:ext uri="{FF2B5EF4-FFF2-40B4-BE49-F238E27FC236}">
                <a16:creationId xmlns:a16="http://schemas.microsoft.com/office/drawing/2014/main" xmlns="" id="{C12EC922-D3E2-4318-8066-AA364D746CC5}"/>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cxnSp>
        <p:nvCxnSpPr>
          <p:cNvPr id="33" name="Straight Arrow Connector 32">
            <a:extLst>
              <a:ext uri="{FF2B5EF4-FFF2-40B4-BE49-F238E27FC236}">
                <a16:creationId xmlns:a16="http://schemas.microsoft.com/office/drawing/2014/main" xmlns="" id="{73E71E04-0FFE-4892-A666-192AC463C7B1}"/>
              </a:ext>
            </a:extLst>
          </p:cNvPr>
          <p:cNvCxnSpPr>
            <a:cxnSpLocks/>
          </p:cNvCxnSpPr>
          <p:nvPr/>
        </p:nvCxnSpPr>
        <p:spPr>
          <a:xfrm>
            <a:off x="10942983" y="3784310"/>
            <a:ext cx="289220" cy="427863"/>
          </a:xfrm>
          <a:prstGeom prst="straightConnector1">
            <a:avLst/>
          </a:prstGeom>
          <a:ln w="76200">
            <a:solidFill>
              <a:srgbClr val="1081A4"/>
            </a:solidFill>
            <a:tailEnd type="triangle"/>
          </a:ln>
        </p:spPr>
        <p:style>
          <a:lnRef idx="1">
            <a:schemeClr val="accent1"/>
          </a:lnRef>
          <a:fillRef idx="0">
            <a:schemeClr val="accent1"/>
          </a:fillRef>
          <a:effectRef idx="0">
            <a:schemeClr val="accent1"/>
          </a:effectRef>
          <a:fontRef idx="minor">
            <a:schemeClr val="tx1"/>
          </a:fontRef>
        </p:style>
      </p:cxnSp>
      <p:pic>
        <p:nvPicPr>
          <p:cNvPr id="17" name="Picture 16">
            <a:extLst>
              <a:ext uri="{FF2B5EF4-FFF2-40B4-BE49-F238E27FC236}">
                <a16:creationId xmlns:a16="http://schemas.microsoft.com/office/drawing/2014/main" xmlns="" id="{EC295C67-4434-4658-965D-16E9B81957EB}"/>
              </a:ext>
            </a:extLst>
          </p:cNvPr>
          <p:cNvPicPr>
            <a:picLocks noChangeAspect="1"/>
          </p:cNvPicPr>
          <p:nvPr/>
        </p:nvPicPr>
        <p:blipFill>
          <a:blip r:embed="rId5"/>
          <a:stretch>
            <a:fillRect/>
          </a:stretch>
        </p:blipFill>
        <p:spPr>
          <a:xfrm>
            <a:off x="449957" y="4910966"/>
            <a:ext cx="7058025" cy="276225"/>
          </a:xfrm>
          <a:prstGeom prst="rect">
            <a:avLst/>
          </a:prstGeom>
        </p:spPr>
      </p:pic>
      <p:sp>
        <p:nvSpPr>
          <p:cNvPr id="38" name="Rectangle: Rounded Corners 37">
            <a:extLst>
              <a:ext uri="{FF2B5EF4-FFF2-40B4-BE49-F238E27FC236}">
                <a16:creationId xmlns:a16="http://schemas.microsoft.com/office/drawing/2014/main" xmlns="" id="{437D6774-31CD-44B4-9211-17157BFE1B8E}"/>
              </a:ext>
            </a:extLst>
          </p:cNvPr>
          <p:cNvSpPr/>
          <p:nvPr/>
        </p:nvSpPr>
        <p:spPr>
          <a:xfrm>
            <a:off x="1590261" y="4920905"/>
            <a:ext cx="5890039" cy="297763"/>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
        <p:nvSpPr>
          <p:cNvPr id="39" name="Rectangle: Rounded Corners 38">
            <a:extLst>
              <a:ext uri="{FF2B5EF4-FFF2-40B4-BE49-F238E27FC236}">
                <a16:creationId xmlns:a16="http://schemas.microsoft.com/office/drawing/2014/main" xmlns="" id="{E113F175-B3BD-4F9A-BD17-E1A918AAD979}"/>
              </a:ext>
            </a:extLst>
          </p:cNvPr>
          <p:cNvSpPr/>
          <p:nvPr/>
        </p:nvSpPr>
        <p:spPr>
          <a:xfrm>
            <a:off x="437322" y="4899369"/>
            <a:ext cx="1125257" cy="317639"/>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p>
        </p:txBody>
      </p:sp>
    </p:spTree>
    <p:extLst>
      <p:ext uri="{BB962C8B-B14F-4D97-AF65-F5344CB8AC3E}">
        <p14:creationId xmlns:p14="http://schemas.microsoft.com/office/powerpoint/2010/main" val="2223413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998" y="3287250"/>
            <a:ext cx="11879350" cy="1155541"/>
          </a:xfrm>
        </p:spPr>
        <p:txBody>
          <a:bodyPr>
            <a:normAutofit fontScale="92500"/>
          </a:bodyPr>
          <a:lstStyle/>
          <a:p>
            <a:pPr marL="914400" lvl="3" indent="-914400">
              <a:lnSpc>
                <a:spcPct val="100000"/>
              </a:lnSpc>
              <a:spcBef>
                <a:spcPts val="0"/>
              </a:spcBef>
              <a:spcAft>
                <a:spcPts val="600"/>
              </a:spcAft>
              <a:buNone/>
            </a:pPr>
            <a:r>
              <a:rPr lang="en-US" sz="6500" dirty="0">
                <a:sym typeface="Wingdings" panose="05000000000000000000" pitchFamily="2" charset="2"/>
              </a:rPr>
              <a:t>❹</a:t>
            </a:r>
            <a:r>
              <a:rPr lang="en-US" sz="5200" dirty="0">
                <a:latin typeface="+mj-lt"/>
              </a:rPr>
              <a:t>Upload CBO Contracts into the CAO System</a:t>
            </a:r>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092F23E7-420A-4B4A-ADE3-3AD4369DB8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9" name="Rectangle 8">
            <a:extLst>
              <a:ext uri="{FF2B5EF4-FFF2-40B4-BE49-F238E27FC236}">
                <a16:creationId xmlns:a16="http://schemas.microsoft.com/office/drawing/2014/main" xmlns="" id="{0AE4D7F9-2305-4B66-8B43-0AB158FA1FCC}"/>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16</a:t>
            </a:fld>
            <a:endParaRPr lang="en-US" sz="2000" dirty="0">
              <a:latin typeface="+mj-lt"/>
            </a:endParaRPr>
          </a:p>
        </p:txBody>
      </p:sp>
      <p:sp>
        <p:nvSpPr>
          <p:cNvPr id="10" name="Title 1">
            <a:extLst>
              <a:ext uri="{FF2B5EF4-FFF2-40B4-BE49-F238E27FC236}">
                <a16:creationId xmlns:a16="http://schemas.microsoft.com/office/drawing/2014/main" xmlns="" id="{B0756DA7-9E61-48D3-A480-ADE6ADC84A11}"/>
              </a:ext>
            </a:extLst>
          </p:cNvPr>
          <p:cNvSpPr>
            <a:spLocks noGrp="1"/>
          </p:cNvSpPr>
          <p:nvPr>
            <p:ph type="title"/>
          </p:nvPr>
        </p:nvSpPr>
        <p:spPr>
          <a:xfrm>
            <a:off x="1197204" y="148309"/>
            <a:ext cx="10900528" cy="1325563"/>
          </a:xfrm>
        </p:spPr>
        <p:txBody>
          <a:bodyPr>
            <a:noAutofit/>
          </a:bodyPr>
          <a:lstStyle/>
          <a:p>
            <a:pPr>
              <a:lnSpc>
                <a:spcPct val="100000"/>
              </a:lnSpc>
            </a:pPr>
            <a:r>
              <a:rPr lang="en-US" sz="3800" dirty="0"/>
              <a:t>Preparing Developing Budget Contracts (DBC) Report</a:t>
            </a:r>
          </a:p>
        </p:txBody>
      </p:sp>
      <p:sp>
        <p:nvSpPr>
          <p:cNvPr id="11" name="TextBox 10">
            <a:extLst>
              <a:ext uri="{FF2B5EF4-FFF2-40B4-BE49-F238E27FC236}">
                <a16:creationId xmlns:a16="http://schemas.microsoft.com/office/drawing/2014/main" xmlns="" id="{1C3F582C-7C70-48E7-A96F-F05C73B0AB7F}"/>
              </a:ext>
            </a:extLst>
          </p:cNvPr>
          <p:cNvSpPr txBox="1"/>
          <p:nvPr/>
        </p:nvSpPr>
        <p:spPr>
          <a:xfrm>
            <a:off x="3569465" y="4230478"/>
            <a:ext cx="5629619" cy="707886"/>
          </a:xfrm>
          <a:prstGeom prst="rect">
            <a:avLst/>
          </a:prstGeom>
          <a:noFill/>
        </p:spPr>
        <p:txBody>
          <a:bodyPr wrap="square" rtlCol="0">
            <a:spAutoFit/>
          </a:bodyPr>
          <a:lstStyle/>
          <a:p>
            <a:r>
              <a:rPr lang="en-US" sz="4000" dirty="0">
                <a:solidFill>
                  <a:srgbClr val="0070C0"/>
                </a:solidFill>
              </a:rPr>
              <a:t>Done by Coordinator</a:t>
            </a:r>
          </a:p>
        </p:txBody>
      </p:sp>
    </p:spTree>
    <p:extLst>
      <p:ext uri="{BB962C8B-B14F-4D97-AF65-F5344CB8AC3E}">
        <p14:creationId xmlns:p14="http://schemas.microsoft.com/office/powerpoint/2010/main" val="1374279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xmlns="" id="{57B002CD-79C9-4BED-A7C7-FD509F878C92}"/>
              </a:ext>
            </a:extLst>
          </p:cNvPr>
          <p:cNvPicPr>
            <a:picLocks noChangeAspect="1"/>
          </p:cNvPicPr>
          <p:nvPr/>
        </p:nvPicPr>
        <p:blipFill>
          <a:blip r:embed="rId3"/>
          <a:stretch>
            <a:fillRect/>
          </a:stretch>
        </p:blipFill>
        <p:spPr>
          <a:xfrm>
            <a:off x="646043" y="3760896"/>
            <a:ext cx="11144567" cy="2550453"/>
          </a:xfrm>
          <a:prstGeom prst="rect">
            <a:avLst/>
          </a:prstGeom>
        </p:spPr>
      </p:pic>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xmlns="" id="{AE936C46-E693-49F8-B13F-FC3848ED4636}"/>
              </a:ext>
            </a:extLst>
          </p:cNvPr>
          <p:cNvSpPr>
            <a:spLocks noGrp="1"/>
          </p:cNvSpPr>
          <p:nvPr>
            <p:ph type="title"/>
          </p:nvPr>
        </p:nvSpPr>
        <p:spPr>
          <a:xfrm>
            <a:off x="146998" y="279570"/>
            <a:ext cx="12045002" cy="1087373"/>
          </a:xfrm>
        </p:spPr>
        <p:txBody>
          <a:bodyPr>
            <a:noAutofit/>
          </a:bodyPr>
          <a:lstStyle/>
          <a:p>
            <a:pPr>
              <a:lnSpc>
                <a:spcPct val="100000"/>
              </a:lnSpc>
            </a:pPr>
            <a:r>
              <a:rPr lang="en-US" sz="5600" dirty="0">
                <a:latin typeface="+mn-lt"/>
                <a:sym typeface="Wingdings 2" panose="05020102010507070707" pitchFamily="18" charset="2"/>
              </a:rPr>
              <a:t>❹</a:t>
            </a:r>
            <a:r>
              <a:rPr lang="en-US" dirty="0">
                <a:sym typeface="Wingdings 2" panose="05020102010507070707" pitchFamily="18" charset="2"/>
              </a:rPr>
              <a:t> </a:t>
            </a:r>
            <a:r>
              <a:rPr lang="en-US" sz="3600" dirty="0">
                <a:latin typeface="+mj-lt"/>
              </a:rPr>
              <a:t>Upload CBO Contracts into the CAO System</a:t>
            </a:r>
            <a:endParaRPr lang="en-US" sz="3600" dirty="0"/>
          </a:p>
        </p:txBody>
      </p:sp>
      <p:pic>
        <p:nvPicPr>
          <p:cNvPr id="19" name="Picture 18">
            <a:extLst>
              <a:ext uri="{FF2B5EF4-FFF2-40B4-BE49-F238E27FC236}">
                <a16:creationId xmlns:a16="http://schemas.microsoft.com/office/drawing/2014/main" xmlns="" id="{0EB0BD49-9BD4-482B-9AB5-714FA4B39995}"/>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20" name="Rectangle 19">
            <a:extLst>
              <a:ext uri="{FF2B5EF4-FFF2-40B4-BE49-F238E27FC236}">
                <a16:creationId xmlns:a16="http://schemas.microsoft.com/office/drawing/2014/main" xmlns="" id="{54AA22A0-B60B-4BBC-8EE9-404CE3ECDDD4}"/>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17</a:t>
            </a:fld>
            <a:endParaRPr lang="en-US" sz="2000" dirty="0">
              <a:latin typeface="+mj-lt"/>
            </a:endParaRPr>
          </a:p>
        </p:txBody>
      </p:sp>
      <p:sp>
        <p:nvSpPr>
          <p:cNvPr id="22" name="Rectangle: Rounded Corners 21">
            <a:extLst>
              <a:ext uri="{FF2B5EF4-FFF2-40B4-BE49-F238E27FC236}">
                <a16:creationId xmlns:a16="http://schemas.microsoft.com/office/drawing/2014/main" xmlns="" id="{8D036DD7-8EB0-445F-98FE-9E19E2B62F89}"/>
              </a:ext>
            </a:extLst>
          </p:cNvPr>
          <p:cNvSpPr/>
          <p:nvPr/>
        </p:nvSpPr>
        <p:spPr>
          <a:xfrm>
            <a:off x="627056" y="4241951"/>
            <a:ext cx="3398292" cy="272572"/>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Rounded Corners 27">
            <a:extLst>
              <a:ext uri="{FF2B5EF4-FFF2-40B4-BE49-F238E27FC236}">
                <a16:creationId xmlns:a16="http://schemas.microsoft.com/office/drawing/2014/main" xmlns="" id="{DD91CD2D-63E0-4A85-829F-12D64E7123EA}"/>
              </a:ext>
            </a:extLst>
          </p:cNvPr>
          <p:cNvSpPr/>
          <p:nvPr/>
        </p:nvSpPr>
        <p:spPr>
          <a:xfrm>
            <a:off x="5585977" y="4893269"/>
            <a:ext cx="2919643" cy="400109"/>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a:extLst>
              <a:ext uri="{FF2B5EF4-FFF2-40B4-BE49-F238E27FC236}">
                <a16:creationId xmlns:a16="http://schemas.microsoft.com/office/drawing/2014/main" xmlns="" id="{291AACC1-982C-401A-B42E-40EB84FED0D8}"/>
              </a:ext>
            </a:extLst>
          </p:cNvPr>
          <p:cNvSpPr txBox="1"/>
          <p:nvPr/>
        </p:nvSpPr>
        <p:spPr>
          <a:xfrm>
            <a:off x="385534" y="1791093"/>
            <a:ext cx="11283002" cy="2015936"/>
          </a:xfrm>
          <a:prstGeom prst="rect">
            <a:avLst/>
          </a:prstGeom>
          <a:noFill/>
        </p:spPr>
        <p:txBody>
          <a:bodyPr wrap="square">
            <a:spAutoFit/>
          </a:bodyPr>
          <a:lstStyle/>
          <a:p>
            <a:pPr marL="457200" indent="-457200">
              <a:buFont typeface="Wingdings" panose="05000000000000000000" pitchFamily="2" charset="2"/>
              <a:buChar char="q"/>
            </a:pPr>
            <a:r>
              <a:rPr lang="en-US" sz="2500" dirty="0">
                <a:effectLst/>
                <a:latin typeface="Calibri" panose="020F0502020204030204" pitchFamily="34" charset="0"/>
                <a:ea typeface="Calibri" panose="020F0502020204030204" pitchFamily="34" charset="0"/>
                <a:cs typeface="Times New Roman" panose="02020603050405020304" pitchFamily="18" charset="0"/>
              </a:rPr>
              <a:t>Make updates to existing CBO contract </a:t>
            </a:r>
          </a:p>
          <a:p>
            <a:pPr marL="914400" lvl="1" indent="-457200">
              <a:buFont typeface="Wingdings" panose="05000000000000000000" pitchFamily="2" charset="2"/>
              <a:buChar char="Ø"/>
            </a:pPr>
            <a:r>
              <a:rPr lang="en-US" sz="2000" dirty="0">
                <a:effectLst/>
                <a:latin typeface="Calibri" panose="020F0502020204030204" pitchFamily="34" charset="0"/>
                <a:ea typeface="Calibri" panose="020F0502020204030204" pitchFamily="34" charset="0"/>
                <a:cs typeface="Times New Roman" panose="02020603050405020304" pitchFamily="18" charset="0"/>
              </a:rPr>
              <a:t>Log into CBO Contracts from CAO Budget System following the steps described above in </a:t>
            </a:r>
            <a:r>
              <a:rPr lang="en-US" sz="2000" dirty="0" err="1">
                <a:effectLst/>
                <a:latin typeface="Calibri" panose="020F0502020204030204" pitchFamily="34" charset="0"/>
                <a:ea typeface="Calibri" panose="020F0502020204030204" pitchFamily="34" charset="0"/>
                <a:cs typeface="Times New Roman" panose="02020603050405020304" pitchFamily="18" charset="0"/>
              </a:rPr>
              <a:t>silde</a:t>
            </a:r>
            <a:r>
              <a:rPr lang="en-US" sz="2000" dirty="0">
                <a:effectLst/>
                <a:latin typeface="Calibri" panose="020F0502020204030204" pitchFamily="34" charset="0"/>
                <a:ea typeface="Calibri" panose="020F0502020204030204" pitchFamily="34" charset="0"/>
                <a:cs typeface="Times New Roman" panose="02020603050405020304" pitchFamily="18" charset="0"/>
              </a:rPr>
              <a:t> 5</a:t>
            </a:r>
          </a:p>
          <a:p>
            <a:pPr marL="914400" lvl="1" indent="-457200">
              <a:buFont typeface="Wingdings" panose="05000000000000000000" pitchFamily="2" charset="2"/>
              <a:buChar char="Ø"/>
            </a:pPr>
            <a:r>
              <a:rPr lang="en-US" sz="2000" dirty="0">
                <a:effectLst/>
                <a:latin typeface="Calibri" panose="020F0502020204030204" pitchFamily="34" charset="0"/>
                <a:ea typeface="Calibri" panose="020F0502020204030204" pitchFamily="34" charset="0"/>
                <a:cs typeface="Times New Roman" panose="02020603050405020304" pitchFamily="18" charset="0"/>
              </a:rPr>
              <a:t>Select the desired development ‘year’ and ‘Program Area’ from the drop down </a:t>
            </a:r>
          </a:p>
          <a:p>
            <a:pPr marL="914400" lvl="1" indent="-457200">
              <a:buFont typeface="Wingdings" panose="05000000000000000000" pitchFamily="2" charset="2"/>
              <a:buChar char="Ø"/>
            </a:pPr>
            <a:r>
              <a:rPr lang="en-US" sz="2000" dirty="0">
                <a:effectLst/>
                <a:latin typeface="Calibri" panose="020F0502020204030204" pitchFamily="34" charset="0"/>
                <a:ea typeface="Calibri" panose="020F0502020204030204" pitchFamily="34" charset="0"/>
                <a:cs typeface="Times New Roman" panose="02020603050405020304" pitchFamily="18" charset="0"/>
              </a:rPr>
              <a:t>Click the arrow next to “Department: Administration/Indigent Health” to expand each program area</a:t>
            </a:r>
          </a:p>
          <a:p>
            <a:pPr marL="914400" lvl="1" indent="-457200">
              <a:buFont typeface="Wingdings" panose="05000000000000000000" pitchFamily="2" charset="2"/>
              <a:buChar char="Ø"/>
            </a:pPr>
            <a:r>
              <a:rPr lang="en-US" sz="2000" dirty="0">
                <a:effectLst/>
                <a:latin typeface="Calibri" panose="020F0502020204030204" pitchFamily="34" charset="0"/>
                <a:ea typeface="Calibri" panose="020F0502020204030204" pitchFamily="34" charset="0"/>
                <a:cs typeface="Times New Roman" panose="02020603050405020304" pitchFamily="18" charset="0"/>
              </a:rPr>
              <a:t>Click the pencil icon in the top left and make the updates</a:t>
            </a:r>
            <a:endParaRPr lang="en-US" sz="2000" dirty="0"/>
          </a:p>
        </p:txBody>
      </p:sp>
      <p:cxnSp>
        <p:nvCxnSpPr>
          <p:cNvPr id="23" name="Straight Arrow Connector 22">
            <a:extLst>
              <a:ext uri="{FF2B5EF4-FFF2-40B4-BE49-F238E27FC236}">
                <a16:creationId xmlns:a16="http://schemas.microsoft.com/office/drawing/2014/main" xmlns="" id="{7CBA9621-464F-48F9-A04D-96652CA6F866}"/>
              </a:ext>
            </a:extLst>
          </p:cNvPr>
          <p:cNvCxnSpPr>
            <a:cxnSpLocks/>
          </p:cNvCxnSpPr>
          <p:nvPr/>
        </p:nvCxnSpPr>
        <p:spPr>
          <a:xfrm>
            <a:off x="227630" y="5206544"/>
            <a:ext cx="554355" cy="273050"/>
          </a:xfrm>
          <a:prstGeom prst="straightConnector1">
            <a:avLst/>
          </a:prstGeom>
          <a:ln w="76200">
            <a:solidFill>
              <a:srgbClr val="1081A4"/>
            </a:solidFill>
            <a:tailEnd type="triangle"/>
          </a:ln>
        </p:spPr>
        <p:style>
          <a:lnRef idx="1">
            <a:schemeClr val="accent1"/>
          </a:lnRef>
          <a:fillRef idx="0">
            <a:schemeClr val="accent1"/>
          </a:fillRef>
          <a:effectRef idx="0">
            <a:schemeClr val="accent1"/>
          </a:effectRef>
          <a:fontRef idx="minor">
            <a:schemeClr val="tx1"/>
          </a:fontRef>
        </p:style>
      </p:cxnSp>
      <p:sp>
        <p:nvSpPr>
          <p:cNvPr id="30" name="Rectangle: Rounded Corners 29">
            <a:extLst>
              <a:ext uri="{FF2B5EF4-FFF2-40B4-BE49-F238E27FC236}">
                <a16:creationId xmlns:a16="http://schemas.microsoft.com/office/drawing/2014/main" xmlns="" id="{3C5A0BBA-642C-4F4F-81A8-FB7F57EF743F}"/>
              </a:ext>
            </a:extLst>
          </p:cNvPr>
          <p:cNvSpPr/>
          <p:nvPr/>
        </p:nvSpPr>
        <p:spPr>
          <a:xfrm>
            <a:off x="730223" y="4598046"/>
            <a:ext cx="363555" cy="331915"/>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632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8"/>
                                        </p:tgtEl>
                                        <p:attrNameLst>
                                          <p:attrName>style.visibility</p:attrName>
                                        </p:attrNameLst>
                                      </p:cBhvr>
                                      <p:to>
                                        <p:strVal val="visible"/>
                                      </p:to>
                                    </p:set>
                                    <p:animEffect transition="in" filter="fade">
                                      <p:cBhvr>
                                        <p:cTn id="10" dur="500"/>
                                        <p:tgtEl>
                                          <p:spTgt spid="2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0"/>
                                        </p:tgtEl>
                                        <p:attrNameLst>
                                          <p:attrName>style.visibility</p:attrName>
                                        </p:attrNameLst>
                                      </p:cBhvr>
                                      <p:to>
                                        <p:strVal val="visible"/>
                                      </p:to>
                                    </p:set>
                                    <p:animEffect transition="in" filter="fade">
                                      <p:cBhvr>
                                        <p:cTn id="13" dur="500"/>
                                        <p:tgtEl>
                                          <p:spTgt spid="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8" grpId="0" animBg="1"/>
      <p:bldP spid="3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xmlns="" id="{AE936C46-E693-49F8-B13F-FC3848ED4636}"/>
              </a:ext>
            </a:extLst>
          </p:cNvPr>
          <p:cNvSpPr>
            <a:spLocks noGrp="1"/>
          </p:cNvSpPr>
          <p:nvPr>
            <p:ph type="title"/>
          </p:nvPr>
        </p:nvSpPr>
        <p:spPr>
          <a:xfrm>
            <a:off x="146998" y="279570"/>
            <a:ext cx="12045002" cy="1087373"/>
          </a:xfrm>
        </p:spPr>
        <p:txBody>
          <a:bodyPr>
            <a:noAutofit/>
          </a:bodyPr>
          <a:lstStyle/>
          <a:p>
            <a:pPr>
              <a:lnSpc>
                <a:spcPct val="100000"/>
              </a:lnSpc>
            </a:pPr>
            <a:r>
              <a:rPr lang="en-US" sz="5600" dirty="0">
                <a:latin typeface="+mn-lt"/>
                <a:sym typeface="Wingdings 2" panose="05020102010507070707" pitchFamily="18" charset="2"/>
              </a:rPr>
              <a:t>❹</a:t>
            </a:r>
            <a:r>
              <a:rPr lang="en-US" dirty="0">
                <a:sym typeface="Wingdings 2" panose="05020102010507070707" pitchFamily="18" charset="2"/>
              </a:rPr>
              <a:t> </a:t>
            </a:r>
            <a:r>
              <a:rPr lang="en-US" sz="3600" dirty="0">
                <a:latin typeface="+mj-lt"/>
              </a:rPr>
              <a:t>Upload CBO Contracts into the CAO System</a:t>
            </a:r>
            <a:endParaRPr lang="en-US" sz="3600" dirty="0"/>
          </a:p>
        </p:txBody>
      </p:sp>
      <p:pic>
        <p:nvPicPr>
          <p:cNvPr id="19" name="Picture 18">
            <a:extLst>
              <a:ext uri="{FF2B5EF4-FFF2-40B4-BE49-F238E27FC236}">
                <a16:creationId xmlns:a16="http://schemas.microsoft.com/office/drawing/2014/main" xmlns="" id="{0EB0BD49-9BD4-482B-9AB5-714FA4B399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20" name="Rectangle 19">
            <a:extLst>
              <a:ext uri="{FF2B5EF4-FFF2-40B4-BE49-F238E27FC236}">
                <a16:creationId xmlns:a16="http://schemas.microsoft.com/office/drawing/2014/main" xmlns="" id="{54AA22A0-B60B-4BBC-8EE9-404CE3ECDDD4}"/>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18</a:t>
            </a:fld>
            <a:endParaRPr lang="en-US" sz="2000" dirty="0">
              <a:latin typeface="+mj-lt"/>
            </a:endParaRPr>
          </a:p>
        </p:txBody>
      </p:sp>
      <p:sp>
        <p:nvSpPr>
          <p:cNvPr id="16" name="TextBox 15">
            <a:extLst>
              <a:ext uri="{FF2B5EF4-FFF2-40B4-BE49-F238E27FC236}">
                <a16:creationId xmlns:a16="http://schemas.microsoft.com/office/drawing/2014/main" xmlns="" id="{291AACC1-982C-401A-B42E-40EB84FED0D8}"/>
              </a:ext>
            </a:extLst>
          </p:cNvPr>
          <p:cNvSpPr txBox="1"/>
          <p:nvPr/>
        </p:nvSpPr>
        <p:spPr>
          <a:xfrm>
            <a:off x="146998" y="1791093"/>
            <a:ext cx="11259824" cy="784830"/>
          </a:xfrm>
          <a:prstGeom prst="rect">
            <a:avLst/>
          </a:prstGeom>
          <a:noFill/>
        </p:spPr>
        <p:txBody>
          <a:bodyPr wrap="square">
            <a:spAutoFit/>
          </a:bodyPr>
          <a:lstStyle/>
          <a:p>
            <a:pPr marL="457200" indent="-457200">
              <a:buFont typeface="Wingdings" panose="05000000000000000000" pitchFamily="2" charset="2"/>
              <a:buChar char="q"/>
            </a:pPr>
            <a:r>
              <a:rPr lang="en-US" sz="2500" dirty="0">
                <a:effectLst/>
                <a:latin typeface="Calibri" panose="020F0502020204030204" pitchFamily="34" charset="0"/>
                <a:ea typeface="Calibri" panose="020F0502020204030204" pitchFamily="34" charset="0"/>
                <a:cs typeface="Times New Roman" panose="02020603050405020304" pitchFamily="18" charset="0"/>
              </a:rPr>
              <a:t>Add new CBO contract record </a:t>
            </a:r>
          </a:p>
          <a:p>
            <a:pPr marL="914400" lvl="1" indent="-457200">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Click </a:t>
            </a:r>
            <a:r>
              <a:rPr lang="en-US" sz="2000" dirty="0">
                <a:effectLst/>
                <a:latin typeface="Calibri" panose="020F0502020204030204" pitchFamily="34" charset="0"/>
                <a:ea typeface="Calibri" panose="020F0502020204030204" pitchFamily="34" charset="0"/>
                <a:cs typeface="Times New Roman" panose="02020603050405020304" pitchFamily="18" charset="0"/>
              </a:rPr>
              <a:t>the ‘+’ icon</a:t>
            </a:r>
            <a:r>
              <a:rPr lang="en-US" sz="2000" dirty="0">
                <a:latin typeface="Calibri" panose="020F0502020204030204" pitchFamily="34" charset="0"/>
                <a:ea typeface="Calibri" panose="020F0502020204030204" pitchFamily="34" charset="0"/>
                <a:cs typeface="Times New Roman" panose="02020603050405020304" pitchFamily="18" charset="0"/>
              </a:rPr>
              <a:t> and another window will open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Picture 2">
            <a:extLst>
              <a:ext uri="{FF2B5EF4-FFF2-40B4-BE49-F238E27FC236}">
                <a16:creationId xmlns:a16="http://schemas.microsoft.com/office/drawing/2014/main" xmlns="" id="{28796F24-C9FB-4030-982E-12783442B0AC}"/>
              </a:ext>
            </a:extLst>
          </p:cNvPr>
          <p:cNvPicPr>
            <a:picLocks noChangeAspect="1"/>
          </p:cNvPicPr>
          <p:nvPr/>
        </p:nvPicPr>
        <p:blipFill>
          <a:blip r:embed="rId4"/>
          <a:stretch>
            <a:fillRect/>
          </a:stretch>
        </p:blipFill>
        <p:spPr>
          <a:xfrm>
            <a:off x="942858" y="2517691"/>
            <a:ext cx="11102143" cy="1180918"/>
          </a:xfrm>
          <a:prstGeom prst="rect">
            <a:avLst/>
          </a:prstGeom>
        </p:spPr>
      </p:pic>
      <p:sp>
        <p:nvSpPr>
          <p:cNvPr id="15" name="TextBox 14">
            <a:extLst>
              <a:ext uri="{FF2B5EF4-FFF2-40B4-BE49-F238E27FC236}">
                <a16:creationId xmlns:a16="http://schemas.microsoft.com/office/drawing/2014/main" xmlns="" id="{E5A5DE8C-75D0-45C6-BC87-E73B45E49A0F}"/>
              </a:ext>
            </a:extLst>
          </p:cNvPr>
          <p:cNvSpPr txBox="1"/>
          <p:nvPr/>
        </p:nvSpPr>
        <p:spPr>
          <a:xfrm>
            <a:off x="299398" y="3849413"/>
            <a:ext cx="11259824" cy="707886"/>
          </a:xfrm>
          <a:prstGeom prst="rect">
            <a:avLst/>
          </a:prstGeom>
          <a:noFill/>
        </p:spPr>
        <p:txBody>
          <a:bodyPr wrap="square">
            <a:spAutoFit/>
          </a:bodyPr>
          <a:lstStyle/>
          <a:p>
            <a:pPr marL="914400" lvl="1" indent="-457200">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Select Department, Program and Contractor from the drop down </a:t>
            </a:r>
          </a:p>
          <a:p>
            <a:pPr marL="914400" lvl="1" indent="-457200">
              <a:buFont typeface="Wingdings" panose="05000000000000000000" pitchFamily="2" charset="2"/>
              <a:buChar char="Ø"/>
            </a:pPr>
            <a:r>
              <a:rPr lang="en-US" sz="2000" dirty="0">
                <a:latin typeface="Calibri" panose="020F0502020204030204" pitchFamily="34" charset="0"/>
                <a:ea typeface="Calibri" panose="020F0502020204030204" pitchFamily="34" charset="0"/>
                <a:cs typeface="Times New Roman" panose="02020603050405020304" pitchFamily="18" charset="0"/>
              </a:rPr>
              <a:t>Enter a </a:t>
            </a:r>
            <a:r>
              <a:rPr lang="en-US" sz="2000" dirty="0">
                <a:effectLst/>
                <a:latin typeface="Calibri" panose="020F0502020204030204" pitchFamily="34" charset="0"/>
                <a:ea typeface="Calibri" panose="020F0502020204030204" pitchFamily="34" charset="0"/>
                <a:cs typeface="Times New Roman" panose="02020603050405020304" pitchFamily="18" charset="0"/>
              </a:rPr>
              <a:t>unique Contract ID and amount in “Other Adj”. Click ‘Insert’ </a:t>
            </a:r>
          </a:p>
        </p:txBody>
      </p:sp>
      <p:sp>
        <p:nvSpPr>
          <p:cNvPr id="17" name="Rectangle: Rounded Corners 16">
            <a:extLst>
              <a:ext uri="{FF2B5EF4-FFF2-40B4-BE49-F238E27FC236}">
                <a16:creationId xmlns:a16="http://schemas.microsoft.com/office/drawing/2014/main" xmlns="" id="{A098F0EE-9C8E-4CDA-9879-8FBFBC9A7BF7}"/>
              </a:ext>
            </a:extLst>
          </p:cNvPr>
          <p:cNvSpPr/>
          <p:nvPr/>
        </p:nvSpPr>
        <p:spPr>
          <a:xfrm>
            <a:off x="1109046" y="3411877"/>
            <a:ext cx="363557" cy="272572"/>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5" name="Picture 24">
            <a:extLst>
              <a:ext uri="{FF2B5EF4-FFF2-40B4-BE49-F238E27FC236}">
                <a16:creationId xmlns:a16="http://schemas.microsoft.com/office/drawing/2014/main" xmlns="" id="{19C433BC-C60D-4334-8053-9D616FD46A08}"/>
              </a:ext>
            </a:extLst>
          </p:cNvPr>
          <p:cNvPicPr/>
          <p:nvPr/>
        </p:nvPicPr>
        <p:blipFill>
          <a:blip r:embed="rId5"/>
          <a:stretch>
            <a:fillRect/>
          </a:stretch>
        </p:blipFill>
        <p:spPr>
          <a:xfrm>
            <a:off x="2771660" y="4479116"/>
            <a:ext cx="5943600" cy="2119988"/>
          </a:xfrm>
          <a:prstGeom prst="rect">
            <a:avLst/>
          </a:prstGeom>
        </p:spPr>
      </p:pic>
    </p:spTree>
    <p:extLst>
      <p:ext uri="{BB962C8B-B14F-4D97-AF65-F5344CB8AC3E}">
        <p14:creationId xmlns:p14="http://schemas.microsoft.com/office/powerpoint/2010/main" val="4229809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itle 1">
            <a:extLst>
              <a:ext uri="{FF2B5EF4-FFF2-40B4-BE49-F238E27FC236}">
                <a16:creationId xmlns:a16="http://schemas.microsoft.com/office/drawing/2014/main" xmlns="" id="{AE936C46-E693-49F8-B13F-FC3848ED4636}"/>
              </a:ext>
            </a:extLst>
          </p:cNvPr>
          <p:cNvSpPr>
            <a:spLocks noGrp="1"/>
          </p:cNvSpPr>
          <p:nvPr>
            <p:ph type="title"/>
          </p:nvPr>
        </p:nvSpPr>
        <p:spPr>
          <a:xfrm>
            <a:off x="146998" y="279570"/>
            <a:ext cx="12045002" cy="1087373"/>
          </a:xfrm>
        </p:spPr>
        <p:txBody>
          <a:bodyPr>
            <a:noAutofit/>
          </a:bodyPr>
          <a:lstStyle/>
          <a:p>
            <a:pPr>
              <a:lnSpc>
                <a:spcPct val="100000"/>
              </a:lnSpc>
            </a:pPr>
            <a:r>
              <a:rPr lang="en-US" sz="5600" dirty="0">
                <a:latin typeface="+mn-lt"/>
                <a:sym typeface="Wingdings 2" panose="05020102010507070707" pitchFamily="18" charset="2"/>
              </a:rPr>
              <a:t>❹</a:t>
            </a:r>
            <a:r>
              <a:rPr lang="en-US" dirty="0">
                <a:sym typeface="Wingdings 2" panose="05020102010507070707" pitchFamily="18" charset="2"/>
              </a:rPr>
              <a:t> </a:t>
            </a:r>
            <a:r>
              <a:rPr lang="en-US" sz="3600" dirty="0">
                <a:latin typeface="+mj-lt"/>
              </a:rPr>
              <a:t>Upload CBO Contracts into the CAO System</a:t>
            </a:r>
            <a:endParaRPr lang="en-US" sz="3600" dirty="0"/>
          </a:p>
        </p:txBody>
      </p:sp>
      <p:pic>
        <p:nvPicPr>
          <p:cNvPr id="19" name="Picture 18">
            <a:extLst>
              <a:ext uri="{FF2B5EF4-FFF2-40B4-BE49-F238E27FC236}">
                <a16:creationId xmlns:a16="http://schemas.microsoft.com/office/drawing/2014/main" xmlns="" id="{0EB0BD49-9BD4-482B-9AB5-714FA4B3999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20" name="Rectangle 19">
            <a:extLst>
              <a:ext uri="{FF2B5EF4-FFF2-40B4-BE49-F238E27FC236}">
                <a16:creationId xmlns:a16="http://schemas.microsoft.com/office/drawing/2014/main" xmlns="" id="{54AA22A0-B60B-4BBC-8EE9-404CE3ECDDD4}"/>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19</a:t>
            </a:fld>
            <a:endParaRPr lang="en-US" sz="2000" dirty="0">
              <a:latin typeface="+mj-lt"/>
            </a:endParaRPr>
          </a:p>
        </p:txBody>
      </p:sp>
      <p:sp>
        <p:nvSpPr>
          <p:cNvPr id="16" name="TextBox 15">
            <a:extLst>
              <a:ext uri="{FF2B5EF4-FFF2-40B4-BE49-F238E27FC236}">
                <a16:creationId xmlns:a16="http://schemas.microsoft.com/office/drawing/2014/main" xmlns="" id="{291AACC1-982C-401A-B42E-40EB84FED0D8}"/>
              </a:ext>
            </a:extLst>
          </p:cNvPr>
          <p:cNvSpPr txBox="1"/>
          <p:nvPr/>
        </p:nvSpPr>
        <p:spPr>
          <a:xfrm>
            <a:off x="425290" y="1791093"/>
            <a:ext cx="11259824" cy="861774"/>
          </a:xfrm>
          <a:prstGeom prst="rect">
            <a:avLst/>
          </a:prstGeom>
          <a:noFill/>
        </p:spPr>
        <p:txBody>
          <a:bodyPr wrap="square">
            <a:spAutoFit/>
          </a:bodyPr>
          <a:lstStyle/>
          <a:p>
            <a:pPr marL="457200" indent="-457200">
              <a:buFont typeface="Wingdings" panose="05000000000000000000" pitchFamily="2" charset="2"/>
              <a:buChar char="q"/>
            </a:pPr>
            <a:r>
              <a:rPr lang="en-US" sz="2500" dirty="0">
                <a:effectLst/>
                <a:latin typeface="Calibri" panose="020F0502020204030204" pitchFamily="34" charset="0"/>
                <a:ea typeface="Calibri" panose="020F0502020204030204" pitchFamily="34" charset="0"/>
                <a:cs typeface="Times New Roman" panose="02020603050405020304" pitchFamily="18" charset="0"/>
              </a:rPr>
              <a:t>Save the changes once done updating by clicking the green check mark icon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Wingdings" panose="05000000000000000000" pitchFamily="2" charset="2"/>
              <a:buChar char="q"/>
            </a:pPr>
            <a:r>
              <a:rPr lang="en-US" sz="2500" dirty="0">
                <a:latin typeface="Calibri" panose="020F0502020204030204" pitchFamily="34" charset="0"/>
                <a:ea typeface="Calibri" panose="020F0502020204030204" pitchFamily="34" charset="0"/>
                <a:cs typeface="Times New Roman" panose="02020603050405020304" pitchFamily="18" charset="0"/>
              </a:rPr>
              <a:t>To</a:t>
            </a:r>
            <a:r>
              <a:rPr lang="en-US" sz="2500" dirty="0">
                <a:effectLst/>
                <a:latin typeface="Calibri" panose="020F0502020204030204" pitchFamily="34" charset="0"/>
                <a:ea typeface="Calibri" panose="020F0502020204030204" pitchFamily="34" charset="0"/>
                <a:cs typeface="Times New Roman" panose="02020603050405020304" pitchFamily="18" charset="0"/>
              </a:rPr>
              <a:t> cancel the changes, click the red ‘X’ icon </a:t>
            </a:r>
          </a:p>
        </p:txBody>
      </p:sp>
      <p:pic>
        <p:nvPicPr>
          <p:cNvPr id="18" name="Picture 17">
            <a:extLst>
              <a:ext uri="{FF2B5EF4-FFF2-40B4-BE49-F238E27FC236}">
                <a16:creationId xmlns:a16="http://schemas.microsoft.com/office/drawing/2014/main" xmlns="" id="{CBBB85CD-AF29-487C-98F3-A4B66B050410}"/>
              </a:ext>
            </a:extLst>
          </p:cNvPr>
          <p:cNvPicPr/>
          <p:nvPr/>
        </p:nvPicPr>
        <p:blipFill>
          <a:blip r:embed="rId4"/>
          <a:stretch>
            <a:fillRect/>
          </a:stretch>
        </p:blipFill>
        <p:spPr>
          <a:xfrm>
            <a:off x="10449794" y="1934159"/>
            <a:ext cx="238125" cy="228600"/>
          </a:xfrm>
          <a:prstGeom prst="rect">
            <a:avLst/>
          </a:prstGeom>
        </p:spPr>
      </p:pic>
      <p:pic>
        <p:nvPicPr>
          <p:cNvPr id="21" name="Picture 20">
            <a:extLst>
              <a:ext uri="{FF2B5EF4-FFF2-40B4-BE49-F238E27FC236}">
                <a16:creationId xmlns:a16="http://schemas.microsoft.com/office/drawing/2014/main" xmlns="" id="{9F38EDED-D03A-4ADF-B84B-11BE8209D886}"/>
              </a:ext>
            </a:extLst>
          </p:cNvPr>
          <p:cNvPicPr/>
          <p:nvPr/>
        </p:nvPicPr>
        <p:blipFill>
          <a:blip r:embed="rId5"/>
          <a:stretch>
            <a:fillRect/>
          </a:stretch>
        </p:blipFill>
        <p:spPr>
          <a:xfrm>
            <a:off x="685424" y="2656408"/>
            <a:ext cx="10002495" cy="3463343"/>
          </a:xfrm>
          <a:prstGeom prst="rect">
            <a:avLst/>
          </a:prstGeom>
        </p:spPr>
      </p:pic>
      <p:pic>
        <p:nvPicPr>
          <p:cNvPr id="22" name="Picture 21">
            <a:extLst>
              <a:ext uri="{FF2B5EF4-FFF2-40B4-BE49-F238E27FC236}">
                <a16:creationId xmlns:a16="http://schemas.microsoft.com/office/drawing/2014/main" xmlns="" id="{A2F1BE0E-B517-4D87-9530-0BDCE32404F1}"/>
              </a:ext>
            </a:extLst>
          </p:cNvPr>
          <p:cNvPicPr/>
          <p:nvPr/>
        </p:nvPicPr>
        <p:blipFill>
          <a:blip r:embed="rId6"/>
          <a:stretch>
            <a:fillRect/>
          </a:stretch>
        </p:blipFill>
        <p:spPr>
          <a:xfrm>
            <a:off x="6327703" y="2315149"/>
            <a:ext cx="285750" cy="266700"/>
          </a:xfrm>
          <a:prstGeom prst="rect">
            <a:avLst/>
          </a:prstGeom>
        </p:spPr>
      </p:pic>
      <p:sp>
        <p:nvSpPr>
          <p:cNvPr id="23" name="Rectangle: Rounded Corners 22">
            <a:extLst>
              <a:ext uri="{FF2B5EF4-FFF2-40B4-BE49-F238E27FC236}">
                <a16:creationId xmlns:a16="http://schemas.microsoft.com/office/drawing/2014/main" xmlns="" id="{1031BCF5-CC69-40B5-AF9B-0EFA6F0EEA5C}"/>
              </a:ext>
            </a:extLst>
          </p:cNvPr>
          <p:cNvSpPr/>
          <p:nvPr/>
        </p:nvSpPr>
        <p:spPr>
          <a:xfrm>
            <a:off x="704128" y="4802716"/>
            <a:ext cx="363557" cy="272572"/>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99484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fade">
                                      <p:cBhvr>
                                        <p:cTn id="7"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7204" y="148309"/>
            <a:ext cx="10994796" cy="1325563"/>
          </a:xfrm>
        </p:spPr>
        <p:txBody>
          <a:bodyPr>
            <a:normAutofit/>
          </a:bodyPr>
          <a:lstStyle/>
          <a:p>
            <a:pPr>
              <a:lnSpc>
                <a:spcPct val="100000"/>
              </a:lnSpc>
            </a:pPr>
            <a:r>
              <a:rPr lang="en-US" sz="3800" dirty="0"/>
              <a:t>Purpose of Developing Budget Contracts (DBC) Report</a:t>
            </a:r>
          </a:p>
        </p:txBody>
      </p:sp>
      <p:sp>
        <p:nvSpPr>
          <p:cNvPr id="3" name="Content Placeholder 2"/>
          <p:cNvSpPr>
            <a:spLocks noGrp="1"/>
          </p:cNvSpPr>
          <p:nvPr>
            <p:ph idx="1"/>
          </p:nvPr>
        </p:nvSpPr>
        <p:spPr>
          <a:xfrm>
            <a:off x="1197204" y="2103123"/>
            <a:ext cx="10391416" cy="3707909"/>
          </a:xfrm>
        </p:spPr>
        <p:txBody>
          <a:bodyPr>
            <a:normAutofit/>
          </a:bodyPr>
          <a:lstStyle/>
          <a:p>
            <a:pPr marL="466725" lvl="3" indent="-466725">
              <a:lnSpc>
                <a:spcPct val="100000"/>
              </a:lnSpc>
              <a:spcBef>
                <a:spcPts val="0"/>
              </a:spcBef>
              <a:spcAft>
                <a:spcPts val="600"/>
              </a:spcAft>
              <a:buFont typeface="Wingdings" panose="05000000000000000000" pitchFamily="2" charset="2"/>
              <a:buChar char="q"/>
            </a:pPr>
            <a:r>
              <a:rPr lang="en-US" sz="2500" dirty="0">
                <a:latin typeface="+mj-lt"/>
              </a:rPr>
              <a:t>Collect information from programs in OAD about the CBO Contracts that will be included in their developing year budget and uploaded into CAO System which will be included in the annual budget book of Alameda County</a:t>
            </a:r>
          </a:p>
          <a:p>
            <a:pPr marL="0" lvl="3" indent="0">
              <a:lnSpc>
                <a:spcPct val="100000"/>
              </a:lnSpc>
              <a:spcBef>
                <a:spcPts val="0"/>
              </a:spcBef>
              <a:spcAft>
                <a:spcPts val="600"/>
              </a:spcAft>
              <a:buNone/>
            </a:pPr>
            <a:endParaRPr lang="en-US" sz="1000" dirty="0">
              <a:latin typeface="+mj-lt"/>
            </a:endParaRPr>
          </a:p>
          <a:p>
            <a:pPr marL="466725" lvl="3" indent="-466725">
              <a:lnSpc>
                <a:spcPct val="100000"/>
              </a:lnSpc>
              <a:spcBef>
                <a:spcPts val="0"/>
              </a:spcBef>
              <a:spcAft>
                <a:spcPts val="600"/>
              </a:spcAft>
              <a:buFont typeface="Wingdings" panose="05000000000000000000" pitchFamily="2" charset="2"/>
              <a:buChar char="q"/>
            </a:pPr>
            <a:r>
              <a:rPr lang="en-US" sz="2500" dirty="0">
                <a:latin typeface="+mj-lt"/>
              </a:rPr>
              <a:t>CBO Contracts module helps finance leads to calculate the CBO portion of their budget as part of the MOE process</a:t>
            </a:r>
          </a:p>
          <a:p>
            <a:pPr marL="0" lvl="3" indent="0">
              <a:lnSpc>
                <a:spcPct val="100000"/>
              </a:lnSpc>
              <a:spcBef>
                <a:spcPts val="0"/>
              </a:spcBef>
              <a:spcAft>
                <a:spcPts val="600"/>
              </a:spcAft>
              <a:buNone/>
            </a:pPr>
            <a:endParaRPr lang="en-US" sz="2400" dirty="0"/>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E8B3B44C-AA41-4202-AD82-165E8DEDE46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4" name="Rectangle 3">
            <a:extLst>
              <a:ext uri="{FF2B5EF4-FFF2-40B4-BE49-F238E27FC236}">
                <a16:creationId xmlns:a16="http://schemas.microsoft.com/office/drawing/2014/main" xmlns="" id="{058A33AC-2039-420D-8F9F-68DFE31996FD}"/>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2</a:t>
            </a:fld>
            <a:endParaRPr lang="en-US" sz="2000" dirty="0">
              <a:latin typeface="+mj-lt"/>
            </a:endParaRPr>
          </a:p>
        </p:txBody>
      </p:sp>
    </p:spTree>
    <p:extLst>
      <p:ext uri="{BB962C8B-B14F-4D97-AF65-F5344CB8AC3E}">
        <p14:creationId xmlns:p14="http://schemas.microsoft.com/office/powerpoint/2010/main" val="12247551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997" y="3130827"/>
            <a:ext cx="11799837" cy="1192696"/>
          </a:xfrm>
        </p:spPr>
        <p:txBody>
          <a:bodyPr>
            <a:normAutofit fontScale="25000" lnSpcReduction="20000"/>
          </a:bodyPr>
          <a:lstStyle/>
          <a:p>
            <a:pPr marL="914400" lvl="3" indent="-914400">
              <a:lnSpc>
                <a:spcPct val="100000"/>
              </a:lnSpc>
              <a:spcBef>
                <a:spcPts val="0"/>
              </a:spcBef>
              <a:spcAft>
                <a:spcPts val="600"/>
              </a:spcAft>
              <a:buNone/>
            </a:pPr>
            <a:r>
              <a:rPr lang="en-US" sz="24000" dirty="0"/>
              <a:t>❺</a:t>
            </a:r>
            <a:r>
              <a:rPr lang="en-US" sz="4500" dirty="0">
                <a:latin typeface="+mj-lt"/>
              </a:rPr>
              <a:t> </a:t>
            </a:r>
            <a:r>
              <a:rPr lang="en-US" sz="12800" dirty="0">
                <a:latin typeface="+mj-lt"/>
              </a:rPr>
              <a:t>Reconcile CBO Contracts in CAO System with consolidated DBC</a:t>
            </a:r>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092F23E7-420A-4B4A-ADE3-3AD4369DB8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9" name="Rectangle 8">
            <a:extLst>
              <a:ext uri="{FF2B5EF4-FFF2-40B4-BE49-F238E27FC236}">
                <a16:creationId xmlns:a16="http://schemas.microsoft.com/office/drawing/2014/main" xmlns="" id="{0AE4D7F9-2305-4B66-8B43-0AB158FA1FCC}"/>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20</a:t>
            </a:fld>
            <a:endParaRPr lang="en-US" sz="2000" dirty="0">
              <a:latin typeface="+mj-lt"/>
            </a:endParaRPr>
          </a:p>
        </p:txBody>
      </p:sp>
      <p:sp>
        <p:nvSpPr>
          <p:cNvPr id="10" name="Title 1">
            <a:extLst>
              <a:ext uri="{FF2B5EF4-FFF2-40B4-BE49-F238E27FC236}">
                <a16:creationId xmlns:a16="http://schemas.microsoft.com/office/drawing/2014/main" xmlns="" id="{B0756DA7-9E61-48D3-A480-ADE6ADC84A11}"/>
              </a:ext>
            </a:extLst>
          </p:cNvPr>
          <p:cNvSpPr>
            <a:spLocks noGrp="1"/>
          </p:cNvSpPr>
          <p:nvPr>
            <p:ph type="title"/>
          </p:nvPr>
        </p:nvSpPr>
        <p:spPr>
          <a:xfrm>
            <a:off x="1197204" y="148309"/>
            <a:ext cx="10900528" cy="1325563"/>
          </a:xfrm>
        </p:spPr>
        <p:txBody>
          <a:bodyPr>
            <a:noAutofit/>
          </a:bodyPr>
          <a:lstStyle/>
          <a:p>
            <a:pPr>
              <a:lnSpc>
                <a:spcPct val="100000"/>
              </a:lnSpc>
            </a:pPr>
            <a:r>
              <a:rPr lang="en-US" sz="3800" dirty="0"/>
              <a:t>Preparing Developing Budget Contracts (DBC) Report</a:t>
            </a:r>
          </a:p>
        </p:txBody>
      </p:sp>
      <p:sp>
        <p:nvSpPr>
          <p:cNvPr id="11" name="TextBox 10">
            <a:extLst>
              <a:ext uri="{FF2B5EF4-FFF2-40B4-BE49-F238E27FC236}">
                <a16:creationId xmlns:a16="http://schemas.microsoft.com/office/drawing/2014/main" xmlns="" id="{CD517153-ABAD-4AE9-9FBD-85ABB58F6572}"/>
              </a:ext>
            </a:extLst>
          </p:cNvPr>
          <p:cNvSpPr txBox="1"/>
          <p:nvPr/>
        </p:nvSpPr>
        <p:spPr>
          <a:xfrm>
            <a:off x="3569465" y="4032172"/>
            <a:ext cx="5629619" cy="707886"/>
          </a:xfrm>
          <a:prstGeom prst="rect">
            <a:avLst/>
          </a:prstGeom>
          <a:noFill/>
        </p:spPr>
        <p:txBody>
          <a:bodyPr wrap="square" rtlCol="0">
            <a:spAutoFit/>
          </a:bodyPr>
          <a:lstStyle/>
          <a:p>
            <a:r>
              <a:rPr lang="en-US" sz="4000" dirty="0">
                <a:solidFill>
                  <a:srgbClr val="0070C0"/>
                </a:solidFill>
              </a:rPr>
              <a:t>Done by Coordinator</a:t>
            </a:r>
          </a:p>
        </p:txBody>
      </p:sp>
    </p:spTree>
    <p:extLst>
      <p:ext uri="{BB962C8B-B14F-4D97-AF65-F5344CB8AC3E}">
        <p14:creationId xmlns:p14="http://schemas.microsoft.com/office/powerpoint/2010/main" val="2008182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a:extLst>
              <a:ext uri="{FF2B5EF4-FFF2-40B4-BE49-F238E27FC236}">
                <a16:creationId xmlns:a16="http://schemas.microsoft.com/office/drawing/2014/main" xmlns="" id="{8F8755D1-58F8-4D70-89FB-42E8FE10CAA1}"/>
              </a:ext>
            </a:extLst>
          </p:cNvPr>
          <p:cNvSpPr>
            <a:spLocks noGrp="1"/>
          </p:cNvSpPr>
          <p:nvPr>
            <p:ph type="title"/>
          </p:nvPr>
        </p:nvSpPr>
        <p:spPr>
          <a:xfrm>
            <a:off x="146998" y="279570"/>
            <a:ext cx="12045002" cy="1087373"/>
          </a:xfrm>
        </p:spPr>
        <p:txBody>
          <a:bodyPr>
            <a:noAutofit/>
          </a:bodyPr>
          <a:lstStyle/>
          <a:p>
            <a:pPr>
              <a:lnSpc>
                <a:spcPct val="100000"/>
              </a:lnSpc>
            </a:pPr>
            <a:r>
              <a:rPr lang="en-US" sz="5600" dirty="0">
                <a:latin typeface="+mn-lt"/>
                <a:sym typeface="Wingdings 2" panose="05020102010507070707" pitchFamily="18" charset="2"/>
              </a:rPr>
              <a:t>❺</a:t>
            </a:r>
            <a:r>
              <a:rPr lang="en-US" dirty="0">
                <a:sym typeface="Wingdings 2" panose="05020102010507070707" pitchFamily="18" charset="2"/>
              </a:rPr>
              <a:t> </a:t>
            </a:r>
            <a:r>
              <a:rPr lang="en-US" sz="3600" dirty="0">
                <a:latin typeface="+mj-lt"/>
              </a:rPr>
              <a:t>Reconcile CBO Contracts in CAO System with DBC File</a:t>
            </a:r>
            <a:endParaRPr lang="en-US" sz="3600" dirty="0"/>
          </a:p>
        </p:txBody>
      </p:sp>
      <p:pic>
        <p:nvPicPr>
          <p:cNvPr id="11" name="Picture 10">
            <a:extLst>
              <a:ext uri="{FF2B5EF4-FFF2-40B4-BE49-F238E27FC236}">
                <a16:creationId xmlns:a16="http://schemas.microsoft.com/office/drawing/2014/main" xmlns="" id="{6675A0F4-EF59-42AA-A8EA-31BCBF77C27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12" name="Rectangle 11">
            <a:extLst>
              <a:ext uri="{FF2B5EF4-FFF2-40B4-BE49-F238E27FC236}">
                <a16:creationId xmlns:a16="http://schemas.microsoft.com/office/drawing/2014/main" xmlns="" id="{1D96EBCD-BA99-47C1-9D12-1F6D060A612B}"/>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21</a:t>
            </a:fld>
            <a:endParaRPr lang="en-US" sz="2000" dirty="0">
              <a:latin typeface="+mj-lt"/>
            </a:endParaRPr>
          </a:p>
        </p:txBody>
      </p:sp>
      <p:sp>
        <p:nvSpPr>
          <p:cNvPr id="14" name="Rectangle 13">
            <a:extLst>
              <a:ext uri="{FF2B5EF4-FFF2-40B4-BE49-F238E27FC236}">
                <a16:creationId xmlns:a16="http://schemas.microsoft.com/office/drawing/2014/main" xmlns="" id="{39375431-20D1-4FAC-963D-0411FF3175E9}"/>
              </a:ext>
            </a:extLst>
          </p:cNvPr>
          <p:cNvSpPr/>
          <p:nvPr/>
        </p:nvSpPr>
        <p:spPr>
          <a:xfrm>
            <a:off x="1291472" y="1950121"/>
            <a:ext cx="10301195" cy="2908489"/>
          </a:xfrm>
          <a:prstGeom prst="rect">
            <a:avLst/>
          </a:prstGeom>
        </p:spPr>
        <p:txBody>
          <a:bodyPr wrap="square">
            <a:spAutoFit/>
          </a:bodyPr>
          <a:lstStyle/>
          <a:p>
            <a:pPr marL="457200" indent="-457200">
              <a:buFont typeface="Wingdings" panose="05000000000000000000" pitchFamily="2" charset="2"/>
              <a:buChar char="q"/>
            </a:pPr>
            <a:r>
              <a:rPr lang="en-US" sz="2500" dirty="0"/>
              <a:t>Reconcile DBC Consolidated file</a:t>
            </a:r>
          </a:p>
          <a:p>
            <a:pPr marL="914400" lvl="1" indent="-457200">
              <a:buFont typeface="Wingdings" panose="05000000000000000000" pitchFamily="2" charset="2"/>
              <a:buChar char="Ø"/>
            </a:pPr>
            <a:r>
              <a:rPr lang="en-US" sz="2000" dirty="0"/>
              <a:t>Once all the CBO Contracts are uploaded into CAO System, check that the ‘Total Health Care Services Contracts’ tie to the totals in ‘FY21-22 Developing Budget Contracts Consolidated’ file </a:t>
            </a:r>
          </a:p>
          <a:p>
            <a:pPr lvl="1"/>
            <a:endParaRPr lang="en-US" sz="2000" dirty="0"/>
          </a:p>
          <a:p>
            <a:pPr marL="914400" lvl="1" indent="-457200">
              <a:buFont typeface="Wingdings" panose="05000000000000000000" pitchFamily="2" charset="2"/>
              <a:buChar char="Ø"/>
            </a:pPr>
            <a:r>
              <a:rPr lang="en-US" sz="2000" dirty="0"/>
              <a:t>Also make sure that the totals for each program tie to the program totals in the CAO System </a:t>
            </a:r>
          </a:p>
          <a:p>
            <a:pPr marL="914400" lvl="1" indent="-457200">
              <a:buFont typeface="Wingdings" panose="05000000000000000000" pitchFamily="2" charset="2"/>
              <a:buChar char="Ø"/>
            </a:pPr>
            <a:endParaRPr lang="en-US" sz="2000" dirty="0"/>
          </a:p>
          <a:p>
            <a:endParaRPr lang="en-US" dirty="0"/>
          </a:p>
        </p:txBody>
      </p:sp>
    </p:spTree>
    <p:extLst>
      <p:ext uri="{BB962C8B-B14F-4D97-AF65-F5344CB8AC3E}">
        <p14:creationId xmlns:p14="http://schemas.microsoft.com/office/powerpoint/2010/main" val="432014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500"/>
                                        <p:tgtEl>
                                          <p:spTgt spid="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1" end="1"/>
                                            </p:txEl>
                                          </p:spTgt>
                                        </p:tgtEl>
                                        <p:attrNameLst>
                                          <p:attrName>style.visibility</p:attrName>
                                        </p:attrNameLst>
                                      </p:cBhvr>
                                      <p:to>
                                        <p:strVal val="visible"/>
                                      </p:to>
                                    </p:set>
                                    <p:animEffect transition="in" filter="fade">
                                      <p:cBhvr>
                                        <p:cTn id="12" dur="500"/>
                                        <p:tgtEl>
                                          <p:spTgt spid="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4">
                                            <p:txEl>
                                              <p:pRg st="3" end="3"/>
                                            </p:txEl>
                                          </p:spTgt>
                                        </p:tgtEl>
                                        <p:attrNameLst>
                                          <p:attrName>style.visibility</p:attrName>
                                        </p:attrNameLst>
                                      </p:cBhvr>
                                      <p:to>
                                        <p:strVal val="visible"/>
                                      </p:to>
                                    </p:set>
                                    <p:animEffect transition="in" filter="fade">
                                      <p:cBhvr>
                                        <p:cTn id="17" dur="500"/>
                                        <p:tgtEl>
                                          <p:spTgt spid="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092F23E7-420A-4B4A-ADE3-3AD4369DB8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9" name="Rectangle 8">
            <a:extLst>
              <a:ext uri="{FF2B5EF4-FFF2-40B4-BE49-F238E27FC236}">
                <a16:creationId xmlns:a16="http://schemas.microsoft.com/office/drawing/2014/main" xmlns="" id="{0AE4D7F9-2305-4B66-8B43-0AB158FA1FCC}"/>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22</a:t>
            </a:fld>
            <a:endParaRPr lang="en-US" sz="2000" dirty="0">
              <a:latin typeface="+mj-lt"/>
            </a:endParaRPr>
          </a:p>
        </p:txBody>
      </p:sp>
      <p:sp>
        <p:nvSpPr>
          <p:cNvPr id="10" name="Title 1">
            <a:extLst>
              <a:ext uri="{FF2B5EF4-FFF2-40B4-BE49-F238E27FC236}">
                <a16:creationId xmlns:a16="http://schemas.microsoft.com/office/drawing/2014/main" xmlns="" id="{B0756DA7-9E61-48D3-A480-ADE6ADC84A11}"/>
              </a:ext>
            </a:extLst>
          </p:cNvPr>
          <p:cNvSpPr>
            <a:spLocks noGrp="1"/>
          </p:cNvSpPr>
          <p:nvPr>
            <p:ph type="title"/>
          </p:nvPr>
        </p:nvSpPr>
        <p:spPr>
          <a:xfrm>
            <a:off x="1197204" y="148309"/>
            <a:ext cx="10831510" cy="1325563"/>
          </a:xfrm>
        </p:spPr>
        <p:txBody>
          <a:bodyPr>
            <a:normAutofit/>
          </a:bodyPr>
          <a:lstStyle/>
          <a:p>
            <a:pPr>
              <a:lnSpc>
                <a:spcPct val="100000"/>
              </a:lnSpc>
            </a:pPr>
            <a:r>
              <a:rPr lang="en-US" sz="5500" dirty="0"/>
              <a:t>General Timelines</a:t>
            </a:r>
          </a:p>
        </p:txBody>
      </p:sp>
      <p:graphicFrame>
        <p:nvGraphicFramePr>
          <p:cNvPr id="5" name="Table 11">
            <a:extLst>
              <a:ext uri="{FF2B5EF4-FFF2-40B4-BE49-F238E27FC236}">
                <a16:creationId xmlns:a16="http://schemas.microsoft.com/office/drawing/2014/main" xmlns="" id="{98EFB494-9A35-44FA-BBF8-C00FA1B605D5}"/>
              </a:ext>
            </a:extLst>
          </p:cNvPr>
          <p:cNvGraphicFramePr>
            <a:graphicFrameLocks noGrp="1"/>
          </p:cNvGraphicFramePr>
          <p:nvPr>
            <p:extLst>
              <p:ext uri="{D42A27DB-BD31-4B8C-83A1-F6EECF244321}">
                <p14:modId xmlns:p14="http://schemas.microsoft.com/office/powerpoint/2010/main" val="30794026"/>
              </p:ext>
            </p:extLst>
          </p:nvPr>
        </p:nvGraphicFramePr>
        <p:xfrm>
          <a:off x="779669" y="1962059"/>
          <a:ext cx="10749721" cy="3032760"/>
        </p:xfrm>
        <a:graphic>
          <a:graphicData uri="http://schemas.openxmlformats.org/drawingml/2006/table">
            <a:tbl>
              <a:tblPr firstRow="1" bandRow="1">
                <a:tableStyleId>{5C22544A-7EE6-4342-B048-85BDC9FD1C3A}</a:tableStyleId>
              </a:tblPr>
              <a:tblGrid>
                <a:gridCol w="1784627">
                  <a:extLst>
                    <a:ext uri="{9D8B030D-6E8A-4147-A177-3AD203B41FA5}">
                      <a16:colId xmlns:a16="http://schemas.microsoft.com/office/drawing/2014/main" xmlns="" val="1334322259"/>
                    </a:ext>
                  </a:extLst>
                </a:gridCol>
                <a:gridCol w="8965094">
                  <a:extLst>
                    <a:ext uri="{9D8B030D-6E8A-4147-A177-3AD203B41FA5}">
                      <a16:colId xmlns:a16="http://schemas.microsoft.com/office/drawing/2014/main" xmlns="" val="2175576075"/>
                    </a:ext>
                  </a:extLst>
                </a:gridCol>
              </a:tblGrid>
              <a:tr h="370840">
                <a:tc>
                  <a:txBody>
                    <a:bodyPr/>
                    <a:lstStyle/>
                    <a:p>
                      <a:r>
                        <a:rPr lang="en-US" dirty="0"/>
                        <a:t>MONTH</a:t>
                      </a:r>
                    </a:p>
                  </a:txBody>
                  <a:tcPr/>
                </a:tc>
                <a:tc>
                  <a:txBody>
                    <a:bodyPr/>
                    <a:lstStyle/>
                    <a:p>
                      <a:r>
                        <a:rPr lang="en-US" dirty="0"/>
                        <a:t>TOPIC</a:t>
                      </a:r>
                    </a:p>
                  </a:txBody>
                  <a:tcPr/>
                </a:tc>
                <a:extLst>
                  <a:ext uri="{0D108BD9-81ED-4DB2-BD59-A6C34878D82A}">
                    <a16:rowId xmlns:a16="http://schemas.microsoft.com/office/drawing/2014/main" xmlns="" val="32827798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December</a:t>
                      </a:r>
                      <a:endParaRPr lang="en-US" dirty="0"/>
                    </a:p>
                  </a:txBody>
                  <a:tcPr/>
                </a:tc>
                <a:tc>
                  <a:txBody>
                    <a:bodyPr/>
                    <a:lstStyle/>
                    <a:p>
                      <a:pPr marL="457200" indent="-457200">
                        <a:buFont typeface="Wingdings" panose="05000000000000000000" pitchFamily="2" charset="2"/>
                        <a:buChar char="§"/>
                      </a:pPr>
                      <a:r>
                        <a:rPr lang="en-US" sz="1800" dirty="0"/>
                        <a:t>MOE: Finance leads Prepare CBO Contracts worksheet</a:t>
                      </a:r>
                    </a:p>
                  </a:txBody>
                  <a:tcPr/>
                </a:tc>
                <a:extLst>
                  <a:ext uri="{0D108BD9-81ED-4DB2-BD59-A6C34878D82A}">
                    <a16:rowId xmlns:a16="http://schemas.microsoft.com/office/drawing/2014/main" xmlns="" val="379038491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January</a:t>
                      </a:r>
                    </a:p>
                  </a:txBody>
                  <a:tcPr/>
                </a:tc>
                <a:tc>
                  <a:txBody>
                    <a:bodyPr/>
                    <a:lstStyle/>
                    <a:p>
                      <a:pPr marL="457200" indent="-457200">
                        <a:buFont typeface="Wingdings" panose="05000000000000000000" pitchFamily="2" charset="2"/>
                        <a:buChar char="§"/>
                      </a:pPr>
                      <a:r>
                        <a:rPr lang="en-US" sz="1800" dirty="0"/>
                        <a:t>MOE: Coordinator consolidates and reviews CBO Contracts for OAD</a:t>
                      </a:r>
                      <a:endParaRPr lang="en-US" sz="1800" baseline="0" dirty="0"/>
                    </a:p>
                    <a:p>
                      <a:pPr marL="457200" marR="0" lvl="0" indent="-45720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sz="1800" dirty="0"/>
                        <a:t>MOE: Coordinator prepares and enters CBO contracts data into CAO system </a:t>
                      </a:r>
                    </a:p>
                  </a:txBody>
                  <a:tcPr/>
                </a:tc>
                <a:extLst>
                  <a:ext uri="{0D108BD9-81ED-4DB2-BD59-A6C34878D82A}">
                    <a16:rowId xmlns:a16="http://schemas.microsoft.com/office/drawing/2014/main" xmlns="" val="878277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t>TBD</a:t>
                      </a:r>
                    </a:p>
                    <a:p>
                      <a:endParaRPr lang="en-US" dirty="0"/>
                    </a:p>
                  </a:txBody>
                  <a:tcPr/>
                </a:tc>
                <a:tc>
                  <a:txBody>
                    <a:bodyPr/>
                    <a:lstStyle/>
                    <a:p>
                      <a:pPr marL="457200" indent="-457200">
                        <a:buFont typeface="Wingdings" panose="05000000000000000000" pitchFamily="2" charset="2"/>
                        <a:buChar char="§"/>
                      </a:pPr>
                      <a:r>
                        <a:rPr lang="en-US" sz="1800" baseline="0" dirty="0"/>
                        <a:t>VBB: Finance leads will send any revisions to CBO contracts to the coordinator </a:t>
                      </a:r>
                    </a:p>
                    <a:p>
                      <a:pPr marL="457200" indent="-457200">
                        <a:buFont typeface="Wingdings" panose="05000000000000000000" pitchFamily="2" charset="2"/>
                        <a:buChar char="§"/>
                      </a:pPr>
                      <a:r>
                        <a:rPr lang="en-US" sz="1800" baseline="0" dirty="0"/>
                        <a:t>VBB: Coordinator will prepare and enter CBO contracts data into the CAO system</a:t>
                      </a:r>
                    </a:p>
                  </a:txBody>
                  <a:tcPr/>
                </a:tc>
                <a:extLst>
                  <a:ext uri="{0D108BD9-81ED-4DB2-BD59-A6C34878D82A}">
                    <a16:rowId xmlns:a16="http://schemas.microsoft.com/office/drawing/2014/main" xmlns="" val="2160202276"/>
                  </a:ext>
                </a:extLst>
              </a:tr>
              <a:tr h="370840">
                <a:tc>
                  <a:txBody>
                    <a:bodyPr/>
                    <a:lstStyle/>
                    <a:p>
                      <a:r>
                        <a:rPr lang="en-US" dirty="0"/>
                        <a:t>TBD</a:t>
                      </a:r>
                    </a:p>
                  </a:txBody>
                  <a:tcPr/>
                </a:tc>
                <a:tc>
                  <a:txBody>
                    <a:bodyPr/>
                    <a:lstStyle/>
                    <a:p>
                      <a:pPr marL="457200" indent="-457200">
                        <a:buFont typeface="Wingdings" panose="05000000000000000000" pitchFamily="2" charset="2"/>
                        <a:buChar char="§"/>
                      </a:pPr>
                      <a:r>
                        <a:rPr lang="en-US" sz="1800" baseline="0" dirty="0"/>
                        <a:t>Final Adj: Finance leads will send any revisions to CBO contracts to the coordinator </a:t>
                      </a:r>
                    </a:p>
                    <a:p>
                      <a:pPr marL="457200" indent="-457200">
                        <a:buFont typeface="Wingdings" panose="05000000000000000000" pitchFamily="2" charset="2"/>
                        <a:buChar char="§"/>
                      </a:pPr>
                      <a:r>
                        <a:rPr lang="en-US" sz="1800" baseline="0" dirty="0"/>
                        <a:t>Final Adj: Coordinator will prepare and enter CBO contracts data into the CAO system</a:t>
                      </a:r>
                    </a:p>
                  </a:txBody>
                  <a:tcPr/>
                </a:tc>
                <a:extLst>
                  <a:ext uri="{0D108BD9-81ED-4DB2-BD59-A6C34878D82A}">
                    <a16:rowId xmlns:a16="http://schemas.microsoft.com/office/drawing/2014/main" xmlns="" val="362723731"/>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xmlns="" val="611467623"/>
                  </a:ext>
                </a:extLst>
              </a:tr>
            </a:tbl>
          </a:graphicData>
        </a:graphic>
      </p:graphicFrame>
    </p:spTree>
    <p:extLst>
      <p:ext uri="{BB962C8B-B14F-4D97-AF65-F5344CB8AC3E}">
        <p14:creationId xmlns:p14="http://schemas.microsoft.com/office/powerpoint/2010/main" val="2690275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title"/>
          </p:nvPr>
        </p:nvSpPr>
        <p:spPr>
          <a:xfrm>
            <a:off x="3505200" y="1092199"/>
            <a:ext cx="8686799" cy="4828525"/>
          </a:xfrm>
        </p:spPr>
        <p:txBody>
          <a:bodyPr anchor="ctr">
            <a:noAutofit/>
          </a:bodyPr>
          <a:lstStyle/>
          <a:p>
            <a:pPr>
              <a:lnSpc>
                <a:spcPts val="8000"/>
              </a:lnSpc>
            </a:pPr>
            <a:r>
              <a:rPr lang="en-US" sz="6500" cap="none" dirty="0">
                <a:solidFill>
                  <a:schemeClr val="tx1"/>
                </a:solidFill>
                <a:latin typeface="Calibri" panose="020F0502020204030204" pitchFamily="34" charset="0"/>
                <a:cs typeface="Calibri" panose="020F0502020204030204" pitchFamily="34" charset="0"/>
              </a:rPr>
              <a:t>Questions &amp; Discussion</a:t>
            </a:r>
          </a:p>
        </p:txBody>
      </p:sp>
      <p:sp>
        <p:nvSpPr>
          <p:cNvPr id="6" name="Rectangle 5"/>
          <p:cNvSpPr/>
          <p:nvPr/>
        </p:nvSpPr>
        <p:spPr>
          <a:xfrm>
            <a:off x="-87688" y="-10173"/>
            <a:ext cx="12584488" cy="110237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21917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white"/>
              </a:solidFill>
              <a:effectLst/>
              <a:uLnTx/>
              <a:uFillTx/>
              <a:latin typeface="Tw Cen MT"/>
              <a:ea typeface="+mn-ea"/>
              <a:cs typeface="+mn-cs"/>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6674" y="119139"/>
            <a:ext cx="4292356" cy="843748"/>
          </a:xfrm>
          <a:prstGeom prst="rect">
            <a:avLst/>
          </a:prstGeom>
        </p:spPr>
      </p:pic>
      <p:pic>
        <p:nvPicPr>
          <p:cNvPr id="16" name="Picture 15" descr="A close up of a logo&#10;&#10;Description automatically generated">
            <a:extLst>
              <a:ext uri="{FF2B5EF4-FFF2-40B4-BE49-F238E27FC236}">
                <a16:creationId xmlns:a16="http://schemas.microsoft.com/office/drawing/2014/main" xmlns="" id="{F0266B26-E0F0-4170-BBA7-9EECFFB33CA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296" y="1723011"/>
            <a:ext cx="3077248" cy="3077248"/>
          </a:xfrm>
          <a:prstGeom prst="rect">
            <a:avLst/>
          </a:prstGeom>
        </p:spPr>
      </p:pic>
    </p:spTree>
    <p:extLst>
      <p:ext uri="{BB962C8B-B14F-4D97-AF65-F5344CB8AC3E}">
        <p14:creationId xmlns:p14="http://schemas.microsoft.com/office/powerpoint/2010/main" val="681637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7017" y="2074676"/>
            <a:ext cx="11433234" cy="4085159"/>
          </a:xfrm>
        </p:spPr>
        <p:txBody>
          <a:bodyPr>
            <a:normAutofit lnSpcReduction="10000"/>
          </a:bodyPr>
          <a:lstStyle/>
          <a:p>
            <a:pPr marL="914400" lvl="3" indent="-914400">
              <a:lnSpc>
                <a:spcPct val="100000"/>
              </a:lnSpc>
              <a:spcBef>
                <a:spcPts val="0"/>
              </a:spcBef>
              <a:spcAft>
                <a:spcPts val="600"/>
              </a:spcAft>
              <a:buNone/>
            </a:pPr>
            <a:r>
              <a:rPr lang="en-US" sz="4500" dirty="0">
                <a:sym typeface="Wingdings 2" panose="05020102010507070707" pitchFamily="18" charset="2"/>
              </a:rPr>
              <a:t>❶	</a:t>
            </a:r>
            <a:r>
              <a:rPr lang="en-US" sz="3200" dirty="0">
                <a:latin typeface="+mj-lt"/>
                <a:sym typeface="Wingdings 2" panose="05020102010507070707" pitchFamily="18" charset="2"/>
              </a:rPr>
              <a:t>Obtain and create </a:t>
            </a:r>
            <a:r>
              <a:rPr lang="en-US" sz="3200" dirty="0">
                <a:latin typeface="+mj-lt"/>
              </a:rPr>
              <a:t>DBC Report (Coordinator)</a:t>
            </a:r>
          </a:p>
          <a:p>
            <a:pPr marL="914400" lvl="3" indent="-914400">
              <a:lnSpc>
                <a:spcPct val="100000"/>
              </a:lnSpc>
              <a:spcBef>
                <a:spcPts val="0"/>
              </a:spcBef>
              <a:spcAft>
                <a:spcPts val="600"/>
              </a:spcAft>
              <a:buNone/>
            </a:pPr>
            <a:r>
              <a:rPr lang="en-US" sz="4500" dirty="0">
                <a:sym typeface="Wingdings" panose="05000000000000000000" pitchFamily="2" charset="2"/>
              </a:rPr>
              <a:t>❷</a:t>
            </a:r>
            <a:r>
              <a:rPr lang="en-US" sz="4500" dirty="0">
                <a:latin typeface="+mj-lt"/>
                <a:sym typeface="Wingdings" panose="05000000000000000000" pitchFamily="2" charset="2"/>
              </a:rPr>
              <a:t>	</a:t>
            </a:r>
            <a:r>
              <a:rPr lang="en-US" sz="3200" dirty="0">
                <a:latin typeface="+mj-lt"/>
                <a:sym typeface="Wingdings" panose="05000000000000000000" pitchFamily="2" charset="2"/>
              </a:rPr>
              <a:t>Create DBC Report for programs (Finance Leads)</a:t>
            </a:r>
            <a:endParaRPr lang="en-US" sz="3200" dirty="0">
              <a:latin typeface="+mj-lt"/>
            </a:endParaRPr>
          </a:p>
          <a:p>
            <a:pPr marL="914400" lvl="3" indent="-914400">
              <a:lnSpc>
                <a:spcPct val="100000"/>
              </a:lnSpc>
              <a:spcBef>
                <a:spcPts val="0"/>
              </a:spcBef>
              <a:spcAft>
                <a:spcPts val="600"/>
              </a:spcAft>
              <a:buNone/>
            </a:pPr>
            <a:r>
              <a:rPr lang="en-US" sz="4500" dirty="0">
                <a:sym typeface="Wingdings" panose="05000000000000000000" pitchFamily="2" charset="2"/>
              </a:rPr>
              <a:t>❸</a:t>
            </a:r>
            <a:r>
              <a:rPr lang="en-US" sz="4500" dirty="0">
                <a:latin typeface="+mj-lt"/>
                <a:sym typeface="Wingdings" panose="05000000000000000000" pitchFamily="2" charset="2"/>
              </a:rPr>
              <a:t>	</a:t>
            </a:r>
            <a:r>
              <a:rPr lang="en-US" sz="3200" dirty="0">
                <a:latin typeface="+mj-lt"/>
                <a:sym typeface="Wingdings" panose="05000000000000000000" pitchFamily="2" charset="2"/>
              </a:rPr>
              <a:t>Consolidate DBC Reports (Coordinator)</a:t>
            </a:r>
            <a:endParaRPr lang="en-US" sz="3200" dirty="0">
              <a:latin typeface="+mj-lt"/>
            </a:endParaRPr>
          </a:p>
          <a:p>
            <a:pPr marL="914400" lvl="3" indent="-914400">
              <a:lnSpc>
                <a:spcPct val="100000"/>
              </a:lnSpc>
              <a:spcBef>
                <a:spcPts val="0"/>
              </a:spcBef>
              <a:spcAft>
                <a:spcPts val="600"/>
              </a:spcAft>
              <a:buNone/>
            </a:pPr>
            <a:r>
              <a:rPr lang="en-US" sz="4500" dirty="0">
                <a:sym typeface="Wingdings" panose="05000000000000000000" pitchFamily="2" charset="2"/>
              </a:rPr>
              <a:t>❹</a:t>
            </a:r>
            <a:r>
              <a:rPr lang="en-US" sz="4500" dirty="0">
                <a:latin typeface="+mj-lt"/>
                <a:sym typeface="Wingdings" panose="05000000000000000000" pitchFamily="2" charset="2"/>
              </a:rPr>
              <a:t>	</a:t>
            </a:r>
            <a:r>
              <a:rPr lang="en-US" sz="3200" dirty="0">
                <a:latin typeface="+mj-lt"/>
              </a:rPr>
              <a:t>Upload CBO Contracts into the CAO System (Coordinator)</a:t>
            </a:r>
          </a:p>
          <a:p>
            <a:pPr marL="914400" lvl="3" indent="-914400">
              <a:lnSpc>
                <a:spcPct val="100000"/>
              </a:lnSpc>
              <a:spcBef>
                <a:spcPts val="0"/>
              </a:spcBef>
              <a:spcAft>
                <a:spcPts val="600"/>
              </a:spcAft>
              <a:buNone/>
            </a:pPr>
            <a:r>
              <a:rPr lang="en-US" sz="4500" dirty="0"/>
              <a:t>❺</a:t>
            </a:r>
            <a:r>
              <a:rPr lang="en-US" sz="4500" dirty="0">
                <a:latin typeface="+mj-lt"/>
              </a:rPr>
              <a:t> 	</a:t>
            </a:r>
            <a:r>
              <a:rPr lang="en-US" sz="3200" dirty="0">
                <a:latin typeface="+mj-lt"/>
              </a:rPr>
              <a:t>Reconcile CBO Contracts in CAO System with consolidated DBC (Coordinator)</a:t>
            </a:r>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092F23E7-420A-4B4A-ADE3-3AD4369DB8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9" name="Rectangle 8">
            <a:extLst>
              <a:ext uri="{FF2B5EF4-FFF2-40B4-BE49-F238E27FC236}">
                <a16:creationId xmlns:a16="http://schemas.microsoft.com/office/drawing/2014/main" xmlns="" id="{0AE4D7F9-2305-4B66-8B43-0AB158FA1FCC}"/>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3</a:t>
            </a:fld>
            <a:endParaRPr lang="en-US" sz="2000" dirty="0">
              <a:latin typeface="+mj-lt"/>
            </a:endParaRPr>
          </a:p>
        </p:txBody>
      </p:sp>
      <p:sp>
        <p:nvSpPr>
          <p:cNvPr id="10" name="Title 1">
            <a:extLst>
              <a:ext uri="{FF2B5EF4-FFF2-40B4-BE49-F238E27FC236}">
                <a16:creationId xmlns:a16="http://schemas.microsoft.com/office/drawing/2014/main" xmlns="" id="{B0756DA7-9E61-48D3-A480-ADE6ADC84A11}"/>
              </a:ext>
            </a:extLst>
          </p:cNvPr>
          <p:cNvSpPr>
            <a:spLocks noGrp="1"/>
          </p:cNvSpPr>
          <p:nvPr>
            <p:ph type="title"/>
          </p:nvPr>
        </p:nvSpPr>
        <p:spPr>
          <a:xfrm>
            <a:off x="1197204" y="148309"/>
            <a:ext cx="10900528" cy="1325563"/>
          </a:xfrm>
        </p:spPr>
        <p:txBody>
          <a:bodyPr>
            <a:noAutofit/>
          </a:bodyPr>
          <a:lstStyle/>
          <a:p>
            <a:pPr>
              <a:lnSpc>
                <a:spcPct val="100000"/>
              </a:lnSpc>
            </a:pPr>
            <a:r>
              <a:rPr lang="en-US" sz="3800" dirty="0"/>
              <a:t>Developing Budget Contracts (DBC) Report Process</a:t>
            </a:r>
          </a:p>
        </p:txBody>
      </p:sp>
    </p:spTree>
    <p:extLst>
      <p:ext uri="{BB962C8B-B14F-4D97-AF65-F5344CB8AC3E}">
        <p14:creationId xmlns:p14="http://schemas.microsoft.com/office/powerpoint/2010/main" val="28572028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405" y="2798284"/>
            <a:ext cx="11503734" cy="1325563"/>
          </a:xfrm>
        </p:spPr>
        <p:txBody>
          <a:bodyPr>
            <a:normAutofit/>
          </a:bodyPr>
          <a:lstStyle/>
          <a:p>
            <a:pPr marL="914400" lvl="3" indent="-914400">
              <a:lnSpc>
                <a:spcPct val="100000"/>
              </a:lnSpc>
              <a:spcBef>
                <a:spcPts val="0"/>
              </a:spcBef>
              <a:spcAft>
                <a:spcPts val="600"/>
              </a:spcAft>
              <a:buNone/>
            </a:pPr>
            <a:r>
              <a:rPr lang="en-US" sz="6000" dirty="0">
                <a:sym typeface="Wingdings 2" panose="05020102010507070707" pitchFamily="18" charset="2"/>
              </a:rPr>
              <a:t>❶</a:t>
            </a:r>
            <a:r>
              <a:rPr lang="en-US" sz="4500" dirty="0">
                <a:sym typeface="Wingdings 2" panose="05020102010507070707" pitchFamily="18" charset="2"/>
              </a:rPr>
              <a:t>	</a:t>
            </a:r>
            <a:r>
              <a:rPr lang="en-US" sz="5000" dirty="0">
                <a:latin typeface="+mj-lt"/>
              </a:rPr>
              <a:t>Obtain and Create DBC Report </a:t>
            </a:r>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092F23E7-420A-4B4A-ADE3-3AD4369DB8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9" name="Rectangle 8">
            <a:extLst>
              <a:ext uri="{FF2B5EF4-FFF2-40B4-BE49-F238E27FC236}">
                <a16:creationId xmlns:a16="http://schemas.microsoft.com/office/drawing/2014/main" xmlns="" id="{0AE4D7F9-2305-4B66-8B43-0AB158FA1FCC}"/>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4</a:t>
            </a:fld>
            <a:endParaRPr lang="en-US" sz="2000" dirty="0">
              <a:latin typeface="+mj-lt"/>
            </a:endParaRPr>
          </a:p>
        </p:txBody>
      </p:sp>
      <p:sp>
        <p:nvSpPr>
          <p:cNvPr id="10" name="Title 1">
            <a:extLst>
              <a:ext uri="{FF2B5EF4-FFF2-40B4-BE49-F238E27FC236}">
                <a16:creationId xmlns:a16="http://schemas.microsoft.com/office/drawing/2014/main" xmlns="" id="{B0756DA7-9E61-48D3-A480-ADE6ADC84A11}"/>
              </a:ext>
            </a:extLst>
          </p:cNvPr>
          <p:cNvSpPr>
            <a:spLocks noGrp="1"/>
          </p:cNvSpPr>
          <p:nvPr>
            <p:ph type="title"/>
          </p:nvPr>
        </p:nvSpPr>
        <p:spPr>
          <a:xfrm>
            <a:off x="1197204" y="148309"/>
            <a:ext cx="10900528" cy="1325563"/>
          </a:xfrm>
        </p:spPr>
        <p:txBody>
          <a:bodyPr>
            <a:noAutofit/>
          </a:bodyPr>
          <a:lstStyle/>
          <a:p>
            <a:pPr>
              <a:lnSpc>
                <a:spcPct val="100000"/>
              </a:lnSpc>
            </a:pPr>
            <a:r>
              <a:rPr lang="en-US" sz="3800" dirty="0"/>
              <a:t>Preparing Developing Budget Contracts (DBC) Report</a:t>
            </a:r>
          </a:p>
        </p:txBody>
      </p:sp>
      <p:sp>
        <p:nvSpPr>
          <p:cNvPr id="2" name="TextBox 1">
            <a:extLst>
              <a:ext uri="{FF2B5EF4-FFF2-40B4-BE49-F238E27FC236}">
                <a16:creationId xmlns:a16="http://schemas.microsoft.com/office/drawing/2014/main" xmlns="" id="{089A3761-CF32-48CD-9405-8AAEDA11F896}"/>
              </a:ext>
            </a:extLst>
          </p:cNvPr>
          <p:cNvSpPr txBox="1"/>
          <p:nvPr/>
        </p:nvSpPr>
        <p:spPr>
          <a:xfrm>
            <a:off x="3569465" y="4032172"/>
            <a:ext cx="5629619" cy="707886"/>
          </a:xfrm>
          <a:prstGeom prst="rect">
            <a:avLst/>
          </a:prstGeom>
          <a:noFill/>
        </p:spPr>
        <p:txBody>
          <a:bodyPr wrap="square" rtlCol="0">
            <a:spAutoFit/>
          </a:bodyPr>
          <a:lstStyle/>
          <a:p>
            <a:r>
              <a:rPr lang="en-US" sz="4000" dirty="0">
                <a:solidFill>
                  <a:srgbClr val="0070C0"/>
                </a:solidFill>
              </a:rPr>
              <a:t>Done by Coordinator</a:t>
            </a:r>
          </a:p>
        </p:txBody>
      </p:sp>
    </p:spTree>
    <p:extLst>
      <p:ext uri="{BB962C8B-B14F-4D97-AF65-F5344CB8AC3E}">
        <p14:creationId xmlns:p14="http://schemas.microsoft.com/office/powerpoint/2010/main" val="1910885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xmlns="" id="{F5D8386A-143F-45E2-9288-70F444A66836}"/>
              </a:ext>
            </a:extLst>
          </p:cNvPr>
          <p:cNvPicPr>
            <a:picLocks noChangeAspect="1"/>
          </p:cNvPicPr>
          <p:nvPr/>
        </p:nvPicPr>
        <p:blipFill>
          <a:blip r:embed="rId3"/>
          <a:stretch>
            <a:fillRect/>
          </a:stretch>
        </p:blipFill>
        <p:spPr>
          <a:xfrm>
            <a:off x="590102" y="2537059"/>
            <a:ext cx="2828925" cy="3198621"/>
          </a:xfrm>
          <a:prstGeom prst="rect">
            <a:avLst/>
          </a:prstGeom>
        </p:spPr>
      </p:pic>
      <p:sp>
        <p:nvSpPr>
          <p:cNvPr id="2" name="Title 1"/>
          <p:cNvSpPr>
            <a:spLocks noGrp="1"/>
          </p:cNvSpPr>
          <p:nvPr>
            <p:ph type="title"/>
          </p:nvPr>
        </p:nvSpPr>
        <p:spPr>
          <a:xfrm>
            <a:off x="146998" y="279570"/>
            <a:ext cx="11775036" cy="1087373"/>
          </a:xfrm>
        </p:spPr>
        <p:txBody>
          <a:bodyPr>
            <a:noAutofit/>
          </a:bodyPr>
          <a:lstStyle/>
          <a:p>
            <a:pPr>
              <a:lnSpc>
                <a:spcPct val="100000"/>
              </a:lnSpc>
            </a:pPr>
            <a:r>
              <a:rPr lang="en-US" sz="5600" dirty="0">
                <a:latin typeface="+mn-lt"/>
                <a:sym typeface="Wingdings 2" panose="05020102010507070707" pitchFamily="18" charset="2"/>
              </a:rPr>
              <a:t>❶</a:t>
            </a:r>
            <a:r>
              <a:rPr lang="en-US" dirty="0">
                <a:sym typeface="Wingdings 2" panose="05020102010507070707" pitchFamily="18" charset="2"/>
              </a:rPr>
              <a:t> </a:t>
            </a:r>
            <a:r>
              <a:rPr lang="en-US" sz="3600" dirty="0">
                <a:latin typeface="+mj-lt"/>
              </a:rPr>
              <a:t>Obtain </a:t>
            </a:r>
            <a:r>
              <a:rPr lang="en-US" sz="3600" dirty="0"/>
              <a:t>and</a:t>
            </a:r>
            <a:r>
              <a:rPr lang="en-US" sz="3600" dirty="0">
                <a:latin typeface="+mj-lt"/>
              </a:rPr>
              <a:t> </a:t>
            </a:r>
            <a:r>
              <a:rPr lang="en-US" sz="3600" dirty="0"/>
              <a:t>Create</a:t>
            </a:r>
            <a:r>
              <a:rPr lang="en-US" sz="3600" dirty="0">
                <a:latin typeface="+mj-lt"/>
              </a:rPr>
              <a:t> Developing Budget Contracts Report</a:t>
            </a:r>
            <a:endParaRPr lang="en-US" sz="3600" dirty="0"/>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63188302-5AA7-40DF-80E3-8CD653B3AF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10" name="Rectangle 9">
            <a:extLst>
              <a:ext uri="{FF2B5EF4-FFF2-40B4-BE49-F238E27FC236}">
                <a16:creationId xmlns:a16="http://schemas.microsoft.com/office/drawing/2014/main" xmlns="" id="{3D0B2175-CE1A-4A5B-BF42-98D8ED93A407}"/>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5</a:t>
            </a:fld>
            <a:endParaRPr lang="en-US" sz="2000" dirty="0">
              <a:latin typeface="+mj-lt"/>
            </a:endParaRPr>
          </a:p>
        </p:txBody>
      </p:sp>
      <p:sp>
        <p:nvSpPr>
          <p:cNvPr id="11" name="Rectangle: Rounded Corners 10">
            <a:extLst>
              <a:ext uri="{FF2B5EF4-FFF2-40B4-BE49-F238E27FC236}">
                <a16:creationId xmlns:a16="http://schemas.microsoft.com/office/drawing/2014/main" xmlns="" id="{4EA7381B-7D57-4B46-A08B-79ED8C2ED1F8}"/>
              </a:ext>
            </a:extLst>
          </p:cNvPr>
          <p:cNvSpPr/>
          <p:nvPr/>
        </p:nvSpPr>
        <p:spPr>
          <a:xfrm>
            <a:off x="609609" y="3442258"/>
            <a:ext cx="2067490" cy="314493"/>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16">
            <a:extLst>
              <a:ext uri="{FF2B5EF4-FFF2-40B4-BE49-F238E27FC236}">
                <a16:creationId xmlns:a16="http://schemas.microsoft.com/office/drawing/2014/main" xmlns="" id="{6FE46BA9-3237-49DE-B0C0-29AFEEA390F6}"/>
              </a:ext>
            </a:extLst>
          </p:cNvPr>
          <p:cNvPicPr>
            <a:picLocks noChangeAspect="1"/>
          </p:cNvPicPr>
          <p:nvPr/>
        </p:nvPicPr>
        <p:blipFill>
          <a:blip r:embed="rId5"/>
          <a:stretch>
            <a:fillRect/>
          </a:stretch>
        </p:blipFill>
        <p:spPr>
          <a:xfrm>
            <a:off x="3517463" y="2500674"/>
            <a:ext cx="8527539" cy="3968988"/>
          </a:xfrm>
          <a:prstGeom prst="rect">
            <a:avLst/>
          </a:prstGeom>
        </p:spPr>
      </p:pic>
      <p:sp>
        <p:nvSpPr>
          <p:cNvPr id="18" name="TextBox 17">
            <a:extLst>
              <a:ext uri="{FF2B5EF4-FFF2-40B4-BE49-F238E27FC236}">
                <a16:creationId xmlns:a16="http://schemas.microsoft.com/office/drawing/2014/main" xmlns="" id="{19239152-2AFB-4F81-85EC-FCC026CD09E7}"/>
              </a:ext>
            </a:extLst>
          </p:cNvPr>
          <p:cNvSpPr txBox="1"/>
          <p:nvPr/>
        </p:nvSpPr>
        <p:spPr>
          <a:xfrm>
            <a:off x="278674" y="1902022"/>
            <a:ext cx="11643360" cy="584775"/>
          </a:xfrm>
          <a:prstGeom prst="rect">
            <a:avLst/>
          </a:prstGeom>
          <a:noFill/>
        </p:spPr>
        <p:txBody>
          <a:bodyPr wrap="square" rtlCol="0">
            <a:spAutoFit/>
          </a:bodyPr>
          <a:lstStyle/>
          <a:p>
            <a:pPr marL="457200" indent="-457200">
              <a:buFont typeface="Wingdings" panose="05000000000000000000" pitchFamily="2" charset="2"/>
              <a:buChar char="q"/>
            </a:pPr>
            <a:r>
              <a:rPr lang="en-US" sz="3200" dirty="0"/>
              <a:t>Log into the CBO Contracts from the CAO Budget System </a:t>
            </a:r>
          </a:p>
        </p:txBody>
      </p:sp>
    </p:spTree>
    <p:extLst>
      <p:ext uri="{BB962C8B-B14F-4D97-AF65-F5344CB8AC3E}">
        <p14:creationId xmlns:p14="http://schemas.microsoft.com/office/powerpoint/2010/main" val="269790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FCB1FE77-E0F3-49D9-A6AC-44C10468BF72}"/>
              </a:ext>
            </a:extLst>
          </p:cNvPr>
          <p:cNvPicPr>
            <a:picLocks noChangeAspect="1"/>
          </p:cNvPicPr>
          <p:nvPr/>
        </p:nvPicPr>
        <p:blipFill>
          <a:blip r:embed="rId3"/>
          <a:stretch>
            <a:fillRect/>
          </a:stretch>
        </p:blipFill>
        <p:spPr>
          <a:xfrm>
            <a:off x="705679" y="2404456"/>
            <a:ext cx="11111947" cy="3751757"/>
          </a:xfrm>
          <a:prstGeom prst="rect">
            <a:avLst/>
          </a:prstGeom>
        </p:spPr>
      </p:pic>
      <p:sp>
        <p:nvSpPr>
          <p:cNvPr id="2" name="Title 1"/>
          <p:cNvSpPr>
            <a:spLocks noGrp="1"/>
          </p:cNvSpPr>
          <p:nvPr>
            <p:ph type="title"/>
          </p:nvPr>
        </p:nvSpPr>
        <p:spPr>
          <a:xfrm>
            <a:off x="146998" y="279570"/>
            <a:ext cx="11775036" cy="1087373"/>
          </a:xfrm>
        </p:spPr>
        <p:txBody>
          <a:bodyPr>
            <a:noAutofit/>
          </a:bodyPr>
          <a:lstStyle/>
          <a:p>
            <a:pPr>
              <a:lnSpc>
                <a:spcPct val="100000"/>
              </a:lnSpc>
            </a:pPr>
            <a:r>
              <a:rPr lang="en-US" sz="5600" dirty="0">
                <a:latin typeface="+mn-lt"/>
                <a:sym typeface="Wingdings 2" panose="05020102010507070707" pitchFamily="18" charset="2"/>
              </a:rPr>
              <a:t>❶</a:t>
            </a:r>
            <a:r>
              <a:rPr lang="en-US" dirty="0">
                <a:sym typeface="Wingdings 2" panose="05020102010507070707" pitchFamily="18" charset="2"/>
              </a:rPr>
              <a:t> </a:t>
            </a:r>
            <a:r>
              <a:rPr lang="en-US" sz="3600" dirty="0">
                <a:latin typeface="+mj-lt"/>
              </a:rPr>
              <a:t>Obtain </a:t>
            </a:r>
            <a:r>
              <a:rPr lang="en-US" sz="3600" dirty="0"/>
              <a:t>and</a:t>
            </a:r>
            <a:r>
              <a:rPr lang="en-US" sz="3600" dirty="0">
                <a:latin typeface="+mj-lt"/>
              </a:rPr>
              <a:t> </a:t>
            </a:r>
            <a:r>
              <a:rPr lang="en-US" sz="3600" dirty="0"/>
              <a:t>Create</a:t>
            </a:r>
            <a:r>
              <a:rPr lang="en-US" sz="3600" dirty="0">
                <a:latin typeface="+mj-lt"/>
              </a:rPr>
              <a:t> Developing Budget Contracts Report</a:t>
            </a:r>
            <a:endParaRPr lang="en-US" sz="3600" dirty="0"/>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63188302-5AA7-40DF-80E3-8CD653B3AF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10" name="Rectangle 9">
            <a:extLst>
              <a:ext uri="{FF2B5EF4-FFF2-40B4-BE49-F238E27FC236}">
                <a16:creationId xmlns:a16="http://schemas.microsoft.com/office/drawing/2014/main" xmlns="" id="{3D0B2175-CE1A-4A5B-BF42-98D8ED93A407}"/>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6</a:t>
            </a:fld>
            <a:endParaRPr lang="en-US" sz="2000" dirty="0">
              <a:latin typeface="+mj-lt"/>
            </a:endParaRPr>
          </a:p>
        </p:txBody>
      </p:sp>
      <p:sp>
        <p:nvSpPr>
          <p:cNvPr id="11" name="Rectangle: Rounded Corners 10">
            <a:extLst>
              <a:ext uri="{FF2B5EF4-FFF2-40B4-BE49-F238E27FC236}">
                <a16:creationId xmlns:a16="http://schemas.microsoft.com/office/drawing/2014/main" xmlns="" id="{4EA7381B-7D57-4B46-A08B-79ED8C2ED1F8}"/>
              </a:ext>
            </a:extLst>
          </p:cNvPr>
          <p:cNvSpPr/>
          <p:nvPr/>
        </p:nvSpPr>
        <p:spPr>
          <a:xfrm>
            <a:off x="11311059" y="4383157"/>
            <a:ext cx="454640" cy="318052"/>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xmlns="" id="{8429064B-2EA4-449E-BA2A-D9BD92A4BDB4}"/>
              </a:ext>
            </a:extLst>
          </p:cNvPr>
          <p:cNvSpPr txBox="1"/>
          <p:nvPr/>
        </p:nvSpPr>
        <p:spPr>
          <a:xfrm>
            <a:off x="278674" y="1902022"/>
            <a:ext cx="11643360" cy="584775"/>
          </a:xfrm>
          <a:prstGeom prst="rect">
            <a:avLst/>
          </a:prstGeom>
          <a:noFill/>
        </p:spPr>
        <p:txBody>
          <a:bodyPr wrap="square" rtlCol="0">
            <a:spAutoFit/>
          </a:bodyPr>
          <a:lstStyle/>
          <a:p>
            <a:pPr marL="457200" indent="-457200">
              <a:buFont typeface="Wingdings" panose="05000000000000000000" pitchFamily="2" charset="2"/>
              <a:buChar char="q"/>
            </a:pPr>
            <a:r>
              <a:rPr lang="en-US" sz="3200" dirty="0"/>
              <a:t>Download the DBC report from the CAO System </a:t>
            </a:r>
          </a:p>
        </p:txBody>
      </p:sp>
      <p:sp>
        <p:nvSpPr>
          <p:cNvPr id="12" name="Rectangle: Rounded Corners 11">
            <a:extLst>
              <a:ext uri="{FF2B5EF4-FFF2-40B4-BE49-F238E27FC236}">
                <a16:creationId xmlns:a16="http://schemas.microsoft.com/office/drawing/2014/main" xmlns="" id="{8C9E96D8-B2B6-4FD0-821C-AFC447F1042C}"/>
              </a:ext>
            </a:extLst>
          </p:cNvPr>
          <p:cNvSpPr/>
          <p:nvPr/>
        </p:nvSpPr>
        <p:spPr>
          <a:xfrm>
            <a:off x="724471" y="4025348"/>
            <a:ext cx="3261120" cy="327990"/>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285666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0FE89B48-B96C-4877-854A-BD9D7D574265}"/>
              </a:ext>
            </a:extLst>
          </p:cNvPr>
          <p:cNvPicPr>
            <a:picLocks noChangeAspect="1"/>
          </p:cNvPicPr>
          <p:nvPr/>
        </p:nvPicPr>
        <p:blipFill>
          <a:blip r:embed="rId3"/>
          <a:stretch>
            <a:fillRect/>
          </a:stretch>
        </p:blipFill>
        <p:spPr>
          <a:xfrm>
            <a:off x="824948" y="2547954"/>
            <a:ext cx="10316818" cy="2350148"/>
          </a:xfrm>
          <a:prstGeom prst="rect">
            <a:avLst/>
          </a:prstGeom>
        </p:spPr>
      </p:pic>
      <p:sp>
        <p:nvSpPr>
          <p:cNvPr id="2" name="Title 1"/>
          <p:cNvSpPr>
            <a:spLocks noGrp="1"/>
          </p:cNvSpPr>
          <p:nvPr>
            <p:ph type="title"/>
          </p:nvPr>
        </p:nvSpPr>
        <p:spPr>
          <a:xfrm>
            <a:off x="146998" y="279570"/>
            <a:ext cx="11775036" cy="1087373"/>
          </a:xfrm>
        </p:spPr>
        <p:txBody>
          <a:bodyPr>
            <a:noAutofit/>
          </a:bodyPr>
          <a:lstStyle/>
          <a:p>
            <a:pPr>
              <a:lnSpc>
                <a:spcPct val="100000"/>
              </a:lnSpc>
            </a:pPr>
            <a:r>
              <a:rPr lang="en-US" sz="5600" dirty="0">
                <a:latin typeface="+mn-lt"/>
                <a:sym typeface="Wingdings 2" panose="05020102010507070707" pitchFamily="18" charset="2"/>
              </a:rPr>
              <a:t>❶</a:t>
            </a:r>
            <a:r>
              <a:rPr lang="en-US" dirty="0">
                <a:sym typeface="Wingdings 2" panose="05020102010507070707" pitchFamily="18" charset="2"/>
              </a:rPr>
              <a:t> </a:t>
            </a:r>
            <a:r>
              <a:rPr lang="en-US" sz="3600" dirty="0">
                <a:latin typeface="+mj-lt"/>
              </a:rPr>
              <a:t>Obtain </a:t>
            </a:r>
            <a:r>
              <a:rPr lang="en-US" sz="3600" dirty="0"/>
              <a:t>and</a:t>
            </a:r>
            <a:r>
              <a:rPr lang="en-US" sz="3600" dirty="0">
                <a:latin typeface="+mj-lt"/>
              </a:rPr>
              <a:t> </a:t>
            </a:r>
            <a:r>
              <a:rPr lang="en-US" sz="3600" dirty="0"/>
              <a:t>Create</a:t>
            </a:r>
            <a:r>
              <a:rPr lang="en-US" sz="3600" dirty="0">
                <a:latin typeface="+mj-lt"/>
              </a:rPr>
              <a:t> Developing Budget Contracts Report</a:t>
            </a:r>
            <a:endParaRPr lang="en-US" sz="3600" dirty="0"/>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xmlns="" id="{63188302-5AA7-40DF-80E3-8CD653B3AF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10" name="Rectangle 9">
            <a:extLst>
              <a:ext uri="{FF2B5EF4-FFF2-40B4-BE49-F238E27FC236}">
                <a16:creationId xmlns:a16="http://schemas.microsoft.com/office/drawing/2014/main" xmlns="" id="{3D0B2175-CE1A-4A5B-BF42-98D8ED93A407}"/>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7</a:t>
            </a:fld>
            <a:endParaRPr lang="en-US" sz="2000" dirty="0">
              <a:latin typeface="+mj-lt"/>
            </a:endParaRPr>
          </a:p>
        </p:txBody>
      </p:sp>
      <p:sp>
        <p:nvSpPr>
          <p:cNvPr id="11" name="Rectangle: Rounded Corners 10">
            <a:extLst>
              <a:ext uri="{FF2B5EF4-FFF2-40B4-BE49-F238E27FC236}">
                <a16:creationId xmlns:a16="http://schemas.microsoft.com/office/drawing/2014/main" xmlns="" id="{4EA7381B-7D57-4B46-A08B-79ED8C2ED1F8}"/>
              </a:ext>
            </a:extLst>
          </p:cNvPr>
          <p:cNvSpPr/>
          <p:nvPr/>
        </p:nvSpPr>
        <p:spPr>
          <a:xfrm>
            <a:off x="824947" y="2547953"/>
            <a:ext cx="4033491" cy="584775"/>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a:extLst>
              <a:ext uri="{FF2B5EF4-FFF2-40B4-BE49-F238E27FC236}">
                <a16:creationId xmlns:a16="http://schemas.microsoft.com/office/drawing/2014/main" xmlns="" id="{5316E044-4CE3-401E-8CB8-845F9A030B7C}"/>
              </a:ext>
            </a:extLst>
          </p:cNvPr>
          <p:cNvCxnSpPr>
            <a:cxnSpLocks/>
          </p:cNvCxnSpPr>
          <p:nvPr/>
        </p:nvCxnSpPr>
        <p:spPr>
          <a:xfrm>
            <a:off x="6679099" y="2286000"/>
            <a:ext cx="687643" cy="448216"/>
          </a:xfrm>
          <a:prstGeom prst="straightConnector1">
            <a:avLst/>
          </a:prstGeom>
          <a:ln w="76200">
            <a:solidFill>
              <a:srgbClr val="1081A4"/>
            </a:solidFill>
            <a:tailEnd type="triangle"/>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xmlns="" id="{A6F9E6A6-3964-4DD2-8C39-52BFD07C97AF}"/>
              </a:ext>
            </a:extLst>
          </p:cNvPr>
          <p:cNvSpPr txBox="1"/>
          <p:nvPr/>
        </p:nvSpPr>
        <p:spPr>
          <a:xfrm>
            <a:off x="278674" y="1849949"/>
            <a:ext cx="11643360" cy="584775"/>
          </a:xfrm>
          <a:prstGeom prst="rect">
            <a:avLst/>
          </a:prstGeom>
          <a:noFill/>
        </p:spPr>
        <p:txBody>
          <a:bodyPr wrap="square" rtlCol="0">
            <a:spAutoFit/>
          </a:bodyPr>
          <a:lstStyle/>
          <a:p>
            <a:pPr marL="457200" indent="-457200">
              <a:buFont typeface="Wingdings" panose="05000000000000000000" pitchFamily="2" charset="2"/>
              <a:buChar char="q"/>
            </a:pPr>
            <a:r>
              <a:rPr lang="en-US" sz="3200" dirty="0"/>
              <a:t>Sort by “Program” and insert 5 columns before “Department” </a:t>
            </a:r>
          </a:p>
        </p:txBody>
      </p:sp>
    </p:spTree>
    <p:extLst>
      <p:ext uri="{BB962C8B-B14F-4D97-AF65-F5344CB8AC3E}">
        <p14:creationId xmlns:p14="http://schemas.microsoft.com/office/powerpoint/2010/main" val="2165588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xmlns="" id="{3EA28DCC-E0A5-4EBD-999E-6ED12E56172B}"/>
              </a:ext>
            </a:extLst>
          </p:cNvPr>
          <p:cNvPicPr>
            <a:picLocks noChangeAspect="1"/>
          </p:cNvPicPr>
          <p:nvPr/>
        </p:nvPicPr>
        <p:blipFill>
          <a:blip r:embed="rId3"/>
          <a:stretch>
            <a:fillRect/>
          </a:stretch>
        </p:blipFill>
        <p:spPr>
          <a:xfrm>
            <a:off x="854766" y="2852531"/>
            <a:ext cx="9104244" cy="3347060"/>
          </a:xfrm>
          <a:prstGeom prst="rect">
            <a:avLst/>
          </a:prstGeom>
        </p:spPr>
      </p:pic>
      <p:sp>
        <p:nvSpPr>
          <p:cNvPr id="2" name="Title 1"/>
          <p:cNvSpPr>
            <a:spLocks noGrp="1"/>
          </p:cNvSpPr>
          <p:nvPr>
            <p:ph type="title"/>
          </p:nvPr>
        </p:nvSpPr>
        <p:spPr>
          <a:xfrm>
            <a:off x="146998" y="279570"/>
            <a:ext cx="11775036" cy="1087373"/>
          </a:xfrm>
        </p:spPr>
        <p:txBody>
          <a:bodyPr>
            <a:noAutofit/>
          </a:bodyPr>
          <a:lstStyle/>
          <a:p>
            <a:pPr>
              <a:lnSpc>
                <a:spcPct val="100000"/>
              </a:lnSpc>
            </a:pPr>
            <a:r>
              <a:rPr lang="en-US" sz="5600" dirty="0">
                <a:latin typeface="+mn-lt"/>
                <a:sym typeface="Wingdings 2" panose="05020102010507070707" pitchFamily="18" charset="2"/>
              </a:rPr>
              <a:t>❶</a:t>
            </a:r>
            <a:r>
              <a:rPr lang="en-US" dirty="0">
                <a:sym typeface="Wingdings 2" panose="05020102010507070707" pitchFamily="18" charset="2"/>
              </a:rPr>
              <a:t> </a:t>
            </a:r>
            <a:r>
              <a:rPr lang="en-US" sz="3600" dirty="0">
                <a:latin typeface="+mj-lt"/>
              </a:rPr>
              <a:t>Obtain </a:t>
            </a:r>
            <a:r>
              <a:rPr lang="en-US" sz="3600" dirty="0"/>
              <a:t>and</a:t>
            </a:r>
            <a:r>
              <a:rPr lang="en-US" sz="3600" dirty="0">
                <a:latin typeface="+mj-lt"/>
              </a:rPr>
              <a:t> </a:t>
            </a:r>
            <a:r>
              <a:rPr lang="en-US" sz="3600" dirty="0"/>
              <a:t>Create</a:t>
            </a:r>
            <a:r>
              <a:rPr lang="en-US" sz="3600" dirty="0">
                <a:latin typeface="+mj-lt"/>
              </a:rPr>
              <a:t> Developing Budget Contracts Report</a:t>
            </a:r>
            <a:endParaRPr lang="en-US" sz="3600" dirty="0"/>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278674" y="1902022"/>
            <a:ext cx="11643360" cy="1077218"/>
          </a:xfrm>
          <a:prstGeom prst="rect">
            <a:avLst/>
          </a:prstGeom>
          <a:noFill/>
        </p:spPr>
        <p:txBody>
          <a:bodyPr wrap="square" rtlCol="0">
            <a:spAutoFit/>
          </a:bodyPr>
          <a:lstStyle/>
          <a:p>
            <a:pPr marL="457200" indent="-457200">
              <a:buFont typeface="Wingdings" panose="05000000000000000000" pitchFamily="2" charset="2"/>
              <a:buChar char="q"/>
            </a:pPr>
            <a:r>
              <a:rPr lang="en-US" sz="3200" dirty="0"/>
              <a:t>Save Developing Budget Contracts reports in Budget Development folder for Finance Leads </a:t>
            </a:r>
          </a:p>
        </p:txBody>
      </p:sp>
      <p:pic>
        <p:nvPicPr>
          <p:cNvPr id="9" name="Picture 8">
            <a:extLst>
              <a:ext uri="{FF2B5EF4-FFF2-40B4-BE49-F238E27FC236}">
                <a16:creationId xmlns:a16="http://schemas.microsoft.com/office/drawing/2014/main" xmlns="" id="{63188302-5AA7-40DF-80E3-8CD653B3AF9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10" name="Rectangle 9">
            <a:extLst>
              <a:ext uri="{FF2B5EF4-FFF2-40B4-BE49-F238E27FC236}">
                <a16:creationId xmlns:a16="http://schemas.microsoft.com/office/drawing/2014/main" xmlns="" id="{3D0B2175-CE1A-4A5B-BF42-98D8ED93A407}"/>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8</a:t>
            </a:fld>
            <a:endParaRPr lang="en-US" sz="2000" dirty="0">
              <a:latin typeface="+mj-lt"/>
            </a:endParaRPr>
          </a:p>
        </p:txBody>
      </p:sp>
      <p:sp>
        <p:nvSpPr>
          <p:cNvPr id="17" name="Rectangle: Rounded Corners 16">
            <a:extLst>
              <a:ext uri="{FF2B5EF4-FFF2-40B4-BE49-F238E27FC236}">
                <a16:creationId xmlns:a16="http://schemas.microsoft.com/office/drawing/2014/main" xmlns="" id="{FC6C0C47-1080-4F4C-9A26-942DC8B30DEF}"/>
              </a:ext>
            </a:extLst>
          </p:cNvPr>
          <p:cNvSpPr/>
          <p:nvPr/>
        </p:nvSpPr>
        <p:spPr>
          <a:xfrm>
            <a:off x="3391787" y="2870013"/>
            <a:ext cx="3943291" cy="310509"/>
          </a:xfrm>
          <a:prstGeom prst="roundRect">
            <a:avLst/>
          </a:prstGeom>
          <a:noFill/>
          <a:ln w="76200">
            <a:solidFill>
              <a:srgbClr val="1081A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00612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406" y="2688115"/>
            <a:ext cx="11463977" cy="1325563"/>
          </a:xfrm>
        </p:spPr>
        <p:txBody>
          <a:bodyPr>
            <a:normAutofit fontScale="77500" lnSpcReduction="20000"/>
          </a:bodyPr>
          <a:lstStyle/>
          <a:p>
            <a:pPr marL="914400" lvl="3" indent="-914400">
              <a:lnSpc>
                <a:spcPct val="100000"/>
              </a:lnSpc>
              <a:spcBef>
                <a:spcPts val="0"/>
              </a:spcBef>
              <a:spcAft>
                <a:spcPts val="600"/>
              </a:spcAft>
              <a:buNone/>
            </a:pPr>
            <a:r>
              <a:rPr lang="en-US" sz="3200" dirty="0">
                <a:latin typeface="+mj-lt"/>
              </a:rPr>
              <a:t> </a:t>
            </a:r>
          </a:p>
          <a:p>
            <a:pPr marL="914400" lvl="3" indent="-914400">
              <a:lnSpc>
                <a:spcPct val="100000"/>
              </a:lnSpc>
              <a:spcBef>
                <a:spcPts val="0"/>
              </a:spcBef>
              <a:spcAft>
                <a:spcPts val="600"/>
              </a:spcAft>
              <a:buNone/>
            </a:pPr>
            <a:r>
              <a:rPr lang="en-US" sz="7700" dirty="0">
                <a:sym typeface="Wingdings" panose="05000000000000000000" pitchFamily="2" charset="2"/>
              </a:rPr>
              <a:t>❷</a:t>
            </a:r>
            <a:r>
              <a:rPr lang="en-US" sz="4500" dirty="0">
                <a:latin typeface="+mj-lt"/>
                <a:sym typeface="Wingdings" panose="05000000000000000000" pitchFamily="2" charset="2"/>
              </a:rPr>
              <a:t>	</a:t>
            </a:r>
            <a:r>
              <a:rPr lang="en-US" sz="6500" dirty="0">
                <a:latin typeface="+mj-lt"/>
                <a:sym typeface="Wingdings" panose="05000000000000000000" pitchFamily="2" charset="2"/>
              </a:rPr>
              <a:t>Create DBC Report for Programs</a:t>
            </a:r>
            <a:endParaRPr lang="en-US" sz="6500" dirty="0">
              <a:latin typeface="+mj-lt"/>
            </a:endParaRPr>
          </a:p>
          <a:p>
            <a:pPr marL="914400" lvl="3" indent="-914400">
              <a:lnSpc>
                <a:spcPct val="100000"/>
              </a:lnSpc>
              <a:spcBef>
                <a:spcPts val="0"/>
              </a:spcBef>
              <a:spcAft>
                <a:spcPts val="600"/>
              </a:spcAft>
              <a:buNone/>
            </a:pPr>
            <a:endParaRPr lang="en-US" sz="3200" dirty="0">
              <a:latin typeface="+mj-lt"/>
            </a:endParaRPr>
          </a:p>
        </p:txBody>
      </p:sp>
      <p:sp>
        <p:nvSpPr>
          <p:cNvPr id="7" name="Rectangle 6"/>
          <p:cNvSpPr/>
          <p:nvPr/>
        </p:nvSpPr>
        <p:spPr>
          <a:xfrm>
            <a:off x="0" y="1555480"/>
            <a:ext cx="1197204" cy="23561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291472" y="1564906"/>
            <a:ext cx="10900528" cy="226187"/>
          </a:xfrm>
          <a:prstGeom prst="rect">
            <a:avLst/>
          </a:prstGeom>
          <a:solidFill>
            <a:srgbClr val="1081A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a:extLst>
              <a:ext uri="{FF2B5EF4-FFF2-40B4-BE49-F238E27FC236}">
                <a16:creationId xmlns:a16="http://schemas.microsoft.com/office/drawing/2014/main" xmlns="" id="{092F23E7-420A-4B4A-ADE3-3AD4369DB84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46998" y="6159835"/>
            <a:ext cx="2988485" cy="587446"/>
          </a:xfrm>
          <a:prstGeom prst="rect">
            <a:avLst/>
          </a:prstGeom>
        </p:spPr>
      </p:pic>
      <p:sp>
        <p:nvSpPr>
          <p:cNvPr id="9" name="Rectangle 8">
            <a:extLst>
              <a:ext uri="{FF2B5EF4-FFF2-40B4-BE49-F238E27FC236}">
                <a16:creationId xmlns:a16="http://schemas.microsoft.com/office/drawing/2014/main" xmlns="" id="{0AE4D7F9-2305-4B66-8B43-0AB158FA1FCC}"/>
              </a:ext>
            </a:extLst>
          </p:cNvPr>
          <p:cNvSpPr/>
          <p:nvPr/>
        </p:nvSpPr>
        <p:spPr>
          <a:xfrm>
            <a:off x="5589311" y="6253503"/>
            <a:ext cx="807192" cy="400110"/>
          </a:xfrm>
          <a:prstGeom prst="rect">
            <a:avLst/>
          </a:prstGeom>
        </p:spPr>
        <p:txBody>
          <a:bodyPr wrap="square">
            <a:spAutoFit/>
          </a:bodyPr>
          <a:lstStyle/>
          <a:p>
            <a:pPr algn="ctr"/>
            <a:fld id="{CA23E424-1735-418C-B54F-792491F89B5E}" type="slidenum">
              <a:rPr lang="en-US" sz="2000" smtClean="0">
                <a:latin typeface="+mj-lt"/>
              </a:rPr>
              <a:pPr algn="ctr"/>
              <a:t>9</a:t>
            </a:fld>
            <a:endParaRPr lang="en-US" sz="2000" dirty="0">
              <a:latin typeface="+mj-lt"/>
            </a:endParaRPr>
          </a:p>
        </p:txBody>
      </p:sp>
      <p:sp>
        <p:nvSpPr>
          <p:cNvPr id="10" name="Title 1">
            <a:extLst>
              <a:ext uri="{FF2B5EF4-FFF2-40B4-BE49-F238E27FC236}">
                <a16:creationId xmlns:a16="http://schemas.microsoft.com/office/drawing/2014/main" xmlns="" id="{B0756DA7-9E61-48D3-A480-ADE6ADC84A11}"/>
              </a:ext>
            </a:extLst>
          </p:cNvPr>
          <p:cNvSpPr>
            <a:spLocks noGrp="1"/>
          </p:cNvSpPr>
          <p:nvPr>
            <p:ph type="title"/>
          </p:nvPr>
        </p:nvSpPr>
        <p:spPr>
          <a:xfrm>
            <a:off x="546652" y="148309"/>
            <a:ext cx="11551080" cy="1325563"/>
          </a:xfrm>
        </p:spPr>
        <p:txBody>
          <a:bodyPr>
            <a:noAutofit/>
          </a:bodyPr>
          <a:lstStyle/>
          <a:p>
            <a:pPr>
              <a:lnSpc>
                <a:spcPct val="100000"/>
              </a:lnSpc>
            </a:pPr>
            <a:r>
              <a:rPr lang="en-US" sz="3800" dirty="0"/>
              <a:t>Preparing Developing Budget Contracts (DBC) Report</a:t>
            </a:r>
          </a:p>
        </p:txBody>
      </p:sp>
      <p:sp>
        <p:nvSpPr>
          <p:cNvPr id="11" name="TextBox 10">
            <a:extLst>
              <a:ext uri="{FF2B5EF4-FFF2-40B4-BE49-F238E27FC236}">
                <a16:creationId xmlns:a16="http://schemas.microsoft.com/office/drawing/2014/main" xmlns="" id="{A39D21CF-CBE8-4FE1-BEF5-E72F32A07271}"/>
              </a:ext>
            </a:extLst>
          </p:cNvPr>
          <p:cNvSpPr txBox="1"/>
          <p:nvPr/>
        </p:nvSpPr>
        <p:spPr>
          <a:xfrm>
            <a:off x="3569465" y="4032172"/>
            <a:ext cx="5629619" cy="707886"/>
          </a:xfrm>
          <a:prstGeom prst="rect">
            <a:avLst/>
          </a:prstGeom>
          <a:noFill/>
        </p:spPr>
        <p:txBody>
          <a:bodyPr wrap="square" rtlCol="0">
            <a:spAutoFit/>
          </a:bodyPr>
          <a:lstStyle/>
          <a:p>
            <a:r>
              <a:rPr lang="en-US" sz="4000" dirty="0">
                <a:solidFill>
                  <a:srgbClr val="0070C0"/>
                </a:solidFill>
              </a:rPr>
              <a:t>Done by Finance Leads</a:t>
            </a:r>
          </a:p>
        </p:txBody>
      </p:sp>
    </p:spTree>
    <p:extLst>
      <p:ext uri="{BB962C8B-B14F-4D97-AF65-F5344CB8AC3E}">
        <p14:creationId xmlns:p14="http://schemas.microsoft.com/office/powerpoint/2010/main" val="1889257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WidescreenPresentation16x9">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shade val="45000"/>
                <a:satMod val="150000"/>
              </a:schemeClr>
            </a:gs>
            <a:gs pos="35000">
              <a:schemeClr val="phClr">
                <a:shade val="60000"/>
                <a:satMod val="150000"/>
              </a:schemeClr>
            </a:gs>
            <a:gs pos="100000">
              <a:schemeClr val="phClr">
                <a:tint val="97000"/>
                <a:satMod val="200000"/>
              </a:schemeClr>
            </a:gs>
          </a:gsLst>
          <a:lin ang="16200000" scaled="1"/>
        </a:gra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10960</TotalTime>
  <Words>1528</Words>
  <Application>Microsoft Office PowerPoint</Application>
  <PresentationFormat>Widescreen</PresentationFormat>
  <Paragraphs>205</Paragraphs>
  <Slides>23</Slides>
  <Notes>23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23</vt:i4>
      </vt:variant>
    </vt:vector>
  </HeadingPairs>
  <TitlesOfParts>
    <vt:vector size="32" baseType="lpstr">
      <vt:lpstr>Arial</vt:lpstr>
      <vt:lpstr>Calibri</vt:lpstr>
      <vt:lpstr>Calibri Light</vt:lpstr>
      <vt:lpstr>Times New Roman</vt:lpstr>
      <vt:lpstr>Tw Cen MT</vt:lpstr>
      <vt:lpstr>Wingdings</vt:lpstr>
      <vt:lpstr>Wingdings 2</vt:lpstr>
      <vt:lpstr>Office Theme</vt:lpstr>
      <vt:lpstr>WidescreenPresentation16x9</vt:lpstr>
      <vt:lpstr>Preparing the Developing Budget Contracts Report </vt:lpstr>
      <vt:lpstr>Purpose of Developing Budget Contracts (DBC) Report</vt:lpstr>
      <vt:lpstr>Developing Budget Contracts (DBC) Report Process</vt:lpstr>
      <vt:lpstr>Preparing Developing Budget Contracts (DBC) Report</vt:lpstr>
      <vt:lpstr>❶ Obtain and Create Developing Budget Contracts Report</vt:lpstr>
      <vt:lpstr>❶ Obtain and Create Developing Budget Contracts Report</vt:lpstr>
      <vt:lpstr>❶ Obtain and Create Developing Budget Contracts Report</vt:lpstr>
      <vt:lpstr>❶ Obtain and Create Developing Budget Contracts Report</vt:lpstr>
      <vt:lpstr>Preparing Developing Budget Contracts (DBC) Report</vt:lpstr>
      <vt:lpstr>❷ Create Developing Budget Contracts Report for Programs</vt:lpstr>
      <vt:lpstr>❷ Create Developing Budget Contracts Report for Programs</vt:lpstr>
      <vt:lpstr>❷ Create Developing Budget Contracts Report for Programs</vt:lpstr>
      <vt:lpstr>❷ Create Developing Budget Contracts Report for Programs</vt:lpstr>
      <vt:lpstr>Consolidate Developing Budget Contracts (DBC) Report</vt:lpstr>
      <vt:lpstr>❸ Consolidate Developing Budget Contracts (DBC) Report</vt:lpstr>
      <vt:lpstr>Preparing Developing Budget Contracts (DBC) Report</vt:lpstr>
      <vt:lpstr>❹ Upload CBO Contracts into the CAO System</vt:lpstr>
      <vt:lpstr>❹ Upload CBO Contracts into the CAO System</vt:lpstr>
      <vt:lpstr>❹ Upload CBO Contracts into the CAO System</vt:lpstr>
      <vt:lpstr>Preparing Developing Budget Contracts (DBC) Report</vt:lpstr>
      <vt:lpstr>❺ Reconcile CBO Contracts in CAO System with DBC File</vt:lpstr>
      <vt:lpstr>General Timelines</vt:lpstr>
      <vt:lpstr>Questions &amp; Discussion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Watts, Stephanie, HCSA</dc:creator>
  <cp:lastModifiedBy>kevin harper</cp:lastModifiedBy>
  <cp:revision>210</cp:revision>
  <cp:lastPrinted>2019-10-30T23:42:57Z</cp:lastPrinted>
  <dcterms:created xsi:type="dcterms:W3CDTF">2019-09-24T19:54:17Z</dcterms:created>
  <dcterms:modified xsi:type="dcterms:W3CDTF">2021-02-12T00:28:02Z</dcterms:modified>
</cp:coreProperties>
</file>