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1" r:id="rId1"/>
  </p:sldMasterIdLst>
  <p:notesMasterIdLst>
    <p:notesMasterId r:id="rId17"/>
  </p:notesMasterIdLst>
  <p:handoutMasterIdLst>
    <p:handoutMasterId r:id="rId18"/>
  </p:handoutMasterIdLst>
  <p:sldIdLst>
    <p:sldId id="260" r:id="rId2"/>
    <p:sldId id="388" r:id="rId3"/>
    <p:sldId id="403" r:id="rId4"/>
    <p:sldId id="399" r:id="rId5"/>
    <p:sldId id="400" r:id="rId6"/>
    <p:sldId id="406" r:id="rId7"/>
    <p:sldId id="401" r:id="rId8"/>
    <p:sldId id="394" r:id="rId9"/>
    <p:sldId id="404" r:id="rId10"/>
    <p:sldId id="395" r:id="rId11"/>
    <p:sldId id="397" r:id="rId12"/>
    <p:sldId id="407" r:id="rId13"/>
    <p:sldId id="405" r:id="rId14"/>
    <p:sldId id="396" r:id="rId15"/>
    <p:sldId id="39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7A7A"/>
    <a:srgbClr val="990033"/>
    <a:srgbClr val="3366CC"/>
    <a:srgbClr val="CC3399"/>
    <a:srgbClr val="339933"/>
    <a:srgbClr val="009999"/>
    <a:srgbClr val="A6431A"/>
    <a:srgbClr val="9CB7D0"/>
    <a:srgbClr val="4F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8" autoAdjust="0"/>
    <p:restoredTop sz="96433" autoAdjust="0"/>
  </p:normalViewPr>
  <p:slideViewPr>
    <p:cSldViewPr>
      <p:cViewPr varScale="1">
        <p:scale>
          <a:sx n="71" d="100"/>
          <a:sy n="71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DC1A3-733D-45DF-A6B5-A35356147C3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FF064-ADFB-4A31-BFB4-BBF2E2C5F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161707-4977-4529-9FD4-7BB13FA30BA1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39988A-1F1E-4DC8-A9B9-B656E796F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4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9988A-1F1E-4DC8-A9B9-B656E796FB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07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67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6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sz="1400" baseline="0" dirty="0" smtClean="0"/>
              <a:t> The Public Protection proposed budget includes funding for nearly 2,700 full-time equivalent or FTE positions. This total includes an increase of 11.67 FTE from the current fiscal year. 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The overall net county cost is $300.7 million, which represents an increase in $16.5 million in net county cost from the current fiscal year.</a:t>
            </a:r>
          </a:p>
        </p:txBody>
      </p:sp>
    </p:spTree>
    <p:extLst>
      <p:ext uri="{BB962C8B-B14F-4D97-AF65-F5344CB8AC3E}">
        <p14:creationId xmlns:p14="http://schemas.microsoft.com/office/powerpoint/2010/main" val="4231794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57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9988A-1F1E-4DC8-A9B9-B656E796FB2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sz="1400" baseline="0" dirty="0" smtClean="0"/>
              <a:t> The Public Protection proposed budget includes funding for nearly 2,700 full-time equivalent or FTE positions. This total includes an increase of 11.67 FTE from the current fiscal year. 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The overall net county cost is $300.7 million, which represents an increase in $16.5 million in net county cost from the current fiscal year.</a:t>
            </a:r>
          </a:p>
        </p:txBody>
      </p:sp>
    </p:spTree>
    <p:extLst>
      <p:ext uri="{BB962C8B-B14F-4D97-AF65-F5344CB8AC3E}">
        <p14:creationId xmlns:p14="http://schemas.microsoft.com/office/powerpoint/2010/main" val="414948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8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5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4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32523-8FE4-4C0D-8D03-A840592C79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7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sz="1400" baseline="0" dirty="0" smtClean="0"/>
              <a:t> The Public Protection proposed budget includes funding for nearly 2,700 full-time equivalent or FTE positions. This total includes an increase of 11.67 FTE from the current fiscal year. 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The overall net county cost is $300.7 million, which represents an increase in $16.5 million in net county cost from the current fiscal year.</a:t>
            </a:r>
          </a:p>
        </p:txBody>
      </p:sp>
    </p:spTree>
    <p:extLst>
      <p:ext uri="{BB962C8B-B14F-4D97-AF65-F5344CB8AC3E}">
        <p14:creationId xmlns:p14="http://schemas.microsoft.com/office/powerpoint/2010/main" val="170232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357B-E2E5-44D9-BE20-2A59E950EEC1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538C01-EB03-40B7-A3DA-9B976E1BC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982E-77D1-48D0-BFEB-25539994866B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A17A5-77BB-4B6D-BFD6-1590E1D26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EFA-560E-4C12-B939-2D33DC283AE3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E692-1B50-43BD-B385-EF77675FA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DEC-A67C-49A4-B355-50831E74F6F1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57F73-DE3E-4C19-8B8F-DE1F693178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8718-BE3D-4723-A64A-44F89E76711B}" type="datetime1">
              <a:rPr lang="en-US" smtClean="0"/>
              <a:t>2/11/2021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9916DC-08C7-4A9F-A048-D9BB1BAD7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6BF1-FA26-44F6-B74D-902B9B72B4B3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AE229-4898-4226-A874-B773C0727F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9AC5-4151-454C-B5D7-00BC2E6F8308}" type="datetime1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55E8-1121-46E9-9A77-E5BA05C27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9E6E-1CAE-4687-AA0B-5A1390E52E3B}" type="datetime1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F1136-F9CD-4FC5-8723-82D9198EA1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3B6-D72F-4898-B5B3-EA4ADF67FB7E}" type="datetime1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8FA90-A4FF-46EE-8DF3-C8E9083C3E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6A4C-7A09-4AAD-BC9F-8DF6A00A925E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0B110-5502-4580-AAB9-B358E1AC10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B5B0-53DF-4625-AE73-9666C9EBFD95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515E2E2-E1BC-45C9-A319-D92C9E7B2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5FAC9C-9542-4213-8B98-D100819BE721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D193A-E2D2-400A-83DD-A8827E9291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04" y="1543942"/>
            <a:ext cx="8994604" cy="3312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9700" name="Rectangle 2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9701" name="Text Box 33"/>
          <p:cNvSpPr txBox="1">
            <a:spLocks noChangeArrowheads="1"/>
          </p:cNvSpPr>
          <p:nvPr/>
        </p:nvSpPr>
        <p:spPr bwMode="auto">
          <a:xfrm>
            <a:off x="715296" y="76944"/>
            <a:ext cx="82763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ALAMEDA COUNTY</a:t>
            </a:r>
          </a:p>
          <a:p>
            <a:pPr eaLnBrk="0" hangingPunct="0">
              <a:spcBef>
                <a:spcPts val="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HEALTH CARE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SERVICES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AGENCY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-11471" y="1785878"/>
            <a:ext cx="9003071" cy="286232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28600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000" b="1" dirty="0" smtClean="0">
                <a:latin typeface="Calibri" panose="020F0502020204030204" pitchFamily="34" charset="0"/>
                <a:cs typeface="Calibri" pitchFamily="34" charset="0"/>
              </a:rPr>
              <a:t>Quarterly </a:t>
            </a:r>
          </a:p>
          <a:p>
            <a:pPr marL="228600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000" b="1" dirty="0" smtClean="0">
                <a:latin typeface="Calibri" panose="020F0502020204030204" pitchFamily="34" charset="0"/>
                <a:cs typeface="Calibri" pitchFamily="34" charset="0"/>
              </a:rPr>
              <a:t>Financial </a:t>
            </a:r>
          </a:p>
          <a:p>
            <a:pPr marL="228600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000" b="1" dirty="0" smtClean="0">
                <a:latin typeface="Calibri" panose="020F0502020204030204" pitchFamily="34" charset="0"/>
                <a:cs typeface="Calibri" pitchFamily="34" charset="0"/>
              </a:rPr>
              <a:t>Projections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775"/>
            <a:ext cx="639096" cy="630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8104283" y="457200"/>
            <a:ext cx="734917" cy="9868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729778"/>
            <a:ext cx="4724400" cy="37660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1471" y="5383649"/>
            <a:ext cx="900307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7400" b="1" dirty="0">
                <a:solidFill>
                  <a:schemeClr val="accent3"/>
                </a:solidFill>
                <a:latin typeface="Calibri" panose="020F0502020204030204" pitchFamily="34" charset="0"/>
              </a:rPr>
              <a:t>Roles &amp; </a:t>
            </a:r>
            <a:r>
              <a:rPr lang="en-US" sz="74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Best Practices</a:t>
            </a:r>
            <a:endParaRPr lang="en-US" sz="7400" dirty="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9381" y="1371600"/>
            <a:ext cx="8742219" cy="4785926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>
            <a:spAutoFit/>
          </a:bodyPr>
          <a:lstStyle/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Staff changes (additions, subtractions, adjustments, charges)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Contract status/corrections (unencumbered, encumbered)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Expense status/corrections (additional expenses or savings)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Revenue status/corrections (new funding or revenue cuts)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Debits and/or credits to/from other programs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Unplanned events that were not included in adjusted Budget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Actuals vs. Budget variances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Discuss strategies to address projection overages or underages</a:t>
            </a:r>
          </a:p>
          <a:p>
            <a:pPr marL="461963" indent="-461963" eaLnBrk="0" hangingPunct="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500" dirty="0">
                <a:latin typeface="Calibri" pitchFamily="34" charset="0"/>
                <a:cs typeface="Calibri" pitchFamily="34" charset="0"/>
              </a:rPr>
              <a:t>Explain ways to note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projection</a:t>
            </a:r>
            <a:endParaRPr lang="en-US" sz="2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Review Checklist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8390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46398"/>
              </p:ext>
            </p:extLst>
          </p:nvPr>
        </p:nvGraphicFramePr>
        <p:xfrm>
          <a:off x="457200" y="1397000"/>
          <a:ext cx="8229600" cy="26974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9436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LEAD(S)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0" hangingPunct="0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Review and summarize decisions and action items</a:t>
                      </a:r>
                      <a:endParaRPr lang="en-US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Admin,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Finance, Program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0" hangingPunct="0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Adjust encumbrances and liquidations, as needed</a:t>
                      </a:r>
                      <a:endParaRPr lang="en-US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Admin, Finance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0" hangingPunct="0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Prepare and submit Journal Entry transfer</a:t>
                      </a:r>
                      <a:endParaRPr lang="en-US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Finance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Discuss strategies to address overages or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underages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Admin,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Finance, Program</a:t>
                      </a:r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Request approval from 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program lead(s) for liquidations and/or JVs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Admin, Finance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Update projections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Finance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Common Actions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185468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52559"/>
              </p:ext>
            </p:extLst>
          </p:nvPr>
        </p:nvGraphicFramePr>
        <p:xfrm>
          <a:off x="609600" y="1384995"/>
          <a:ext cx="8229600" cy="37744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290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Variances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Explanations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S&amp;EB of (43,874)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Savings for Martha Lutsky position pending confirmation with Margaret if needed to be filled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Discretionary S&amp;S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(91,900)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Projections under budget from $75k from temporary services. $17k in other expenses. 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Intrafund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Transfers of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(183,685)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85% C.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Mcketney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S&amp;EB to BHCS, EHD &amp; PHD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Total Appropriation of (306,006)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Projections under budget $216k salary savings &amp; $75k from temporary services. $17k in other expenses.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Total Revenue of 1,458,739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alibri" panose="020F0502020204030204" pitchFamily="34" charset="0"/>
                        </a:rPr>
                        <a:t>Reduce revenue by $1,458,739 to get $0 NCC variance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NCC of (166,888)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Savings from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Spc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Dept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Exp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225,528 &amp; Temporary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Svcs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33,346 from Unfilled positions less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91,986 MAA Revenue not needed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Variance Explanations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64903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04047" y="5801592"/>
            <a:ext cx="3687153" cy="457200"/>
          </a:xfrm>
          <a:prstGeom prst="roundRect">
            <a:avLst/>
          </a:prstGeom>
          <a:solidFill>
            <a:srgbClr val="FEE1BA"/>
          </a:solidFill>
          <a:ln w="76200">
            <a:solidFill>
              <a:srgbClr val="F36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2104048" y="2133600"/>
            <a:ext cx="703995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b="0" kern="0" dirty="0">
                <a:latin typeface="+mn-lt"/>
              </a:rPr>
              <a:t>W</a:t>
            </a:r>
            <a:r>
              <a:rPr lang="en-US" sz="2800" b="0" kern="0" cap="none" dirty="0">
                <a:latin typeface="+mn-lt"/>
              </a:rPr>
              <a:t>hich of the following </a:t>
            </a:r>
            <a:r>
              <a:rPr lang="en-US" sz="2800" b="0" kern="0" cap="none" dirty="0" smtClean="0">
                <a:latin typeface="+mn-lt"/>
              </a:rPr>
              <a:t>revenue sources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b="0" kern="0" cap="none" dirty="0" smtClean="0">
                <a:latin typeface="+mn-lt"/>
              </a:rPr>
              <a:t>can we transfer to other Departments or Agencies?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800" b="0" kern="0" cap="none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2800" b="0" kern="0" dirty="0" smtClean="0">
                <a:latin typeface="+mn-lt"/>
              </a:rPr>
              <a:t>Measure A</a:t>
            </a:r>
            <a:endParaRPr lang="en-US" sz="2800" b="0" kern="0" cap="none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2800" b="0" kern="0" cap="none" dirty="0" smtClean="0">
                <a:latin typeface="+mn-lt"/>
              </a:rPr>
              <a:t>Whole Person Care</a:t>
            </a:r>
            <a:endParaRPr lang="en-US" sz="2800" b="0" kern="0" cap="none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2800" b="0" kern="0" cap="none" dirty="0" smtClean="0">
                <a:latin typeface="+mn-lt"/>
              </a:rPr>
              <a:t>Health Resources and Services Administration (HRSA)</a:t>
            </a:r>
            <a:endParaRPr lang="en-US" sz="2800" b="0" kern="0" cap="none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2800" b="0" kern="0" cap="none" dirty="0" smtClean="0">
                <a:latin typeface="+mn-lt"/>
              </a:rPr>
              <a:t>1991 Realignment</a:t>
            </a:r>
            <a:endParaRPr lang="en-US" sz="2800" b="0" kern="0" cap="none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2800" b="0" kern="0" cap="none" dirty="0" smtClean="0">
                <a:latin typeface="+mn-lt"/>
              </a:rPr>
              <a:t>None of the Above</a:t>
            </a:r>
            <a:endParaRPr lang="en-US" sz="2800" b="0" kern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5604272"/>
            <a:ext cx="533400" cy="183357"/>
          </a:xfrm>
        </p:spPr>
        <p:txBody>
          <a:bodyPr>
            <a:noAutofit/>
          </a:bodyPr>
          <a:lstStyle/>
          <a:p>
            <a:pPr>
              <a:defRPr/>
            </a:pPr>
            <a:fld id="{70E3DE5F-408C-4727-BB5E-5410D831CCF3}" type="slidenum">
              <a:rPr lang="en-US" b="0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857250"/>
            <a:ext cx="2104051" cy="23431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563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02371"/>
              </p:ext>
            </p:extLst>
          </p:nvPr>
        </p:nvGraphicFramePr>
        <p:xfrm>
          <a:off x="457200" y="1397000"/>
          <a:ext cx="8229600" cy="4805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90600"/>
                <a:gridCol w="723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DATE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ACTION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eaLnBrk="0" hangingPunct="0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Calibri" pitchFamily="34" charset="0"/>
                          <a:cs typeface="+mn-cs"/>
                        </a:rPr>
                        <a:t>9/30</a:t>
                      </a:r>
                      <a:endParaRPr lang="en-US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Quarterly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1 Ends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eaLnBrk="0" hangingPunct="0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Calibri" pitchFamily="34" charset="0"/>
                          <a:cs typeface="+mn-cs"/>
                        </a:rPr>
                        <a:t>10/5</a:t>
                      </a:r>
                      <a:endParaRPr lang="en-US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Thao -Import ALCOLINK Financials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data into Finance System </a:t>
                      </a:r>
                      <a:r>
                        <a:rPr lang="en-US" sz="1600" b="1" baseline="0" dirty="0" smtClean="0"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run S&amp;EB reports from ALCOLINK Financials and HRMS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10/8-9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Enter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preliminary projections (straight-line, actuals + enc., at budget, actuals)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eaLnBrk="0" hangingPunct="0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10/9</a:t>
                      </a:r>
                      <a:endParaRPr lang="en-US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Reconcile S&amp;EB reports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from ALCOLINK Financials and HRMS Systems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 10/12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Complete projections review with Program and Admin Leads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 10/16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Enter variances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and justification into Variance Analysis by Cost Center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 10/17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Consolidate variance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s and summarize justification by Major Org and </a:t>
                      </a:r>
                    </a:p>
                    <a:p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Variance Justification for CAO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10/17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Present variance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analysis reports to Rebecca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 10/19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Submit Variance Justification for CAO 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enter projections into ALCOLINK Financials Quarterly Projections module</a:t>
                      </a:r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By 10/26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Address any CAO inquiries to projections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Quarter 1 Timeline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3613463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04" y="1543942"/>
            <a:ext cx="8994604" cy="3312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9700" name="Rectangle 2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9701" name="Text Box 33"/>
          <p:cNvSpPr txBox="1">
            <a:spLocks noChangeArrowheads="1"/>
          </p:cNvSpPr>
          <p:nvPr/>
        </p:nvSpPr>
        <p:spPr bwMode="auto">
          <a:xfrm>
            <a:off x="715296" y="76944"/>
            <a:ext cx="82763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ALAMEDA COUNTY</a:t>
            </a:r>
          </a:p>
          <a:p>
            <a:pPr eaLnBrk="0" hangingPunct="0">
              <a:spcBef>
                <a:spcPts val="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HEALTH CARE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SERVICES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AGENCY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-11471" y="1785878"/>
            <a:ext cx="9003071" cy="286232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28600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000" b="1" dirty="0" smtClean="0">
                <a:latin typeface="Calibri" panose="020F0502020204030204" pitchFamily="34" charset="0"/>
                <a:cs typeface="Calibri" pitchFamily="34" charset="0"/>
              </a:rPr>
              <a:t>Quarterly </a:t>
            </a:r>
          </a:p>
          <a:p>
            <a:pPr marL="228600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000" b="1" dirty="0" smtClean="0">
                <a:latin typeface="Calibri" panose="020F0502020204030204" pitchFamily="34" charset="0"/>
                <a:cs typeface="Calibri" pitchFamily="34" charset="0"/>
              </a:rPr>
              <a:t>Financial </a:t>
            </a:r>
          </a:p>
          <a:p>
            <a:pPr marL="228600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000" b="1" dirty="0" smtClean="0">
                <a:latin typeface="Calibri" panose="020F0502020204030204" pitchFamily="34" charset="0"/>
                <a:cs typeface="Calibri" pitchFamily="34" charset="0"/>
              </a:rPr>
              <a:t>Projections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775"/>
            <a:ext cx="639096" cy="630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8104283" y="457200"/>
            <a:ext cx="734917" cy="9868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729778"/>
            <a:ext cx="4724400" cy="37660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1471" y="5383649"/>
            <a:ext cx="900307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 eaLnBrk="0" hangingPunct="0">
              <a:spcBef>
                <a:spcPts val="0"/>
              </a:spcBef>
              <a:buClr>
                <a:srgbClr val="FFFF66"/>
              </a:buClr>
              <a:defRPr/>
            </a:pPr>
            <a:r>
              <a:rPr lang="en-US" sz="65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Questions &amp; Discussion</a:t>
            </a:r>
            <a:endParaRPr lang="en-US" sz="6500" dirty="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370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2311063"/>
            <a:ext cx="8610600" cy="3093154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>
            <a:spAutoFit/>
          </a:bodyPr>
          <a:lstStyle/>
          <a:p>
            <a:pPr marL="514350" indent="-514350" eaLnBrk="0" hangingPunct="0">
              <a:spcAft>
                <a:spcPts val="600"/>
              </a:spcAft>
              <a:buAutoNum type="arabicPeriod"/>
            </a:pPr>
            <a:r>
              <a:rPr lang="en-US" sz="3500" dirty="0" smtClean="0">
                <a:latin typeface="Calibri" pitchFamily="34" charset="0"/>
                <a:cs typeface="Calibri" pitchFamily="34" charset="0"/>
              </a:rPr>
              <a:t>Key Roles</a:t>
            </a:r>
          </a:p>
          <a:p>
            <a:pPr marL="514350" indent="-514350" eaLnBrk="0" hangingPunct="0">
              <a:spcAft>
                <a:spcPts val="600"/>
              </a:spcAft>
              <a:buAutoNum type="arabicPeriod"/>
            </a:pPr>
            <a:r>
              <a:rPr lang="en-US" sz="3500" dirty="0" smtClean="0">
                <a:latin typeface="Calibri" pitchFamily="34" charset="0"/>
                <a:cs typeface="Calibri" pitchFamily="34" charset="0"/>
              </a:rPr>
              <a:t>Recommended Reports</a:t>
            </a:r>
          </a:p>
          <a:p>
            <a:pPr marL="514350" indent="-514350" eaLnBrk="0" hangingPunct="0">
              <a:spcAft>
                <a:spcPts val="600"/>
              </a:spcAft>
              <a:buAutoNum type="arabicPeriod"/>
            </a:pPr>
            <a:r>
              <a:rPr lang="en-US" sz="3500" dirty="0" smtClean="0">
                <a:latin typeface="Calibri" pitchFamily="34" charset="0"/>
                <a:cs typeface="Calibri" pitchFamily="34" charset="0"/>
              </a:rPr>
              <a:t>Review Checklist</a:t>
            </a:r>
          </a:p>
          <a:p>
            <a:pPr marL="514350" indent="-514350" eaLnBrk="0" hangingPunct="0">
              <a:spcAft>
                <a:spcPts val="600"/>
              </a:spcAft>
              <a:buAutoNum type="arabicPeriod"/>
            </a:pPr>
            <a:r>
              <a:rPr lang="en-US" sz="3500" dirty="0" smtClean="0">
                <a:latin typeface="Calibri" pitchFamily="34" charset="0"/>
                <a:cs typeface="Calibri" pitchFamily="34" charset="0"/>
              </a:rPr>
              <a:t>Common Follow-Up Actions</a:t>
            </a:r>
          </a:p>
          <a:p>
            <a:pPr marL="514350" indent="-514350" eaLnBrk="0" hangingPunct="0">
              <a:spcAft>
                <a:spcPts val="600"/>
              </a:spcAft>
              <a:buAutoNum type="arabicPeriod"/>
            </a:pPr>
            <a:r>
              <a:rPr lang="en-US" sz="3500" dirty="0" smtClean="0">
                <a:latin typeface="Calibri" pitchFamily="34" charset="0"/>
                <a:cs typeface="Calibri" pitchFamily="34" charset="0"/>
              </a:rPr>
              <a:t>Quarter 1 Timeline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3962400" cy="1015663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60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800" y="323165"/>
            <a:ext cx="8305801" cy="738664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52400" y="228600"/>
            <a:ext cx="493104" cy="662169"/>
          </a:xfrm>
          <a:prstGeom prst="rect">
            <a:avLst/>
          </a:prstGeom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72275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04049" y="5070872"/>
            <a:ext cx="1600200" cy="533400"/>
          </a:xfrm>
          <a:prstGeom prst="roundRect">
            <a:avLst/>
          </a:prstGeom>
          <a:solidFill>
            <a:srgbClr val="FEE1BA"/>
          </a:solidFill>
          <a:ln w="76200">
            <a:solidFill>
              <a:srgbClr val="F36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2104049" y="2133600"/>
            <a:ext cx="6430351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000" b="0" kern="0" cap="none" dirty="0" smtClean="0">
                <a:latin typeface="+mn-lt"/>
              </a:rPr>
              <a:t>How </a:t>
            </a:r>
            <a:r>
              <a:rPr lang="en-US" sz="3000" b="0" kern="0" cap="none" dirty="0">
                <a:latin typeface="+mn-lt"/>
              </a:rPr>
              <a:t>many </a:t>
            </a:r>
            <a:r>
              <a:rPr lang="en-US" sz="3000" b="0" kern="0" cap="none" dirty="0" smtClean="0">
                <a:latin typeface="+mn-lt"/>
              </a:rPr>
              <a:t>Major ORGs does HCSA </a:t>
            </a:r>
            <a:r>
              <a:rPr lang="en-US" sz="3000" b="0" kern="0" cap="none" dirty="0">
                <a:latin typeface="+mn-lt"/>
              </a:rPr>
              <a:t>Office of the Agency Director </a:t>
            </a:r>
            <a:r>
              <a:rPr lang="en-US" sz="3000" b="0" kern="0" cap="none" dirty="0" smtClean="0">
                <a:latin typeface="+mn-lt"/>
              </a:rPr>
              <a:t>Have?</a:t>
            </a:r>
            <a:endParaRPr lang="en-US" sz="3000" b="0" kern="0" cap="none" dirty="0"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dirty="0" smtClean="0">
                <a:latin typeface="+mn-lt"/>
              </a:rPr>
              <a:t>1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cap="none" dirty="0" smtClean="0">
                <a:latin typeface="+mn-lt"/>
              </a:rPr>
              <a:t>2</a:t>
            </a:r>
            <a:endParaRPr lang="en-US" sz="3000" b="0" kern="0" cap="none" dirty="0"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cap="none" dirty="0" smtClean="0">
                <a:latin typeface="+mn-lt"/>
              </a:rPr>
              <a:t>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cap="none" dirty="0" smtClean="0">
                <a:latin typeface="+mn-lt"/>
              </a:rPr>
              <a:t>4</a:t>
            </a:r>
            <a:endParaRPr lang="en-US" sz="3000" b="0" kern="0" cap="none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5604272"/>
            <a:ext cx="533400" cy="183357"/>
          </a:xfrm>
        </p:spPr>
        <p:txBody>
          <a:bodyPr>
            <a:noAutofit/>
          </a:bodyPr>
          <a:lstStyle/>
          <a:p>
            <a:pPr>
              <a:defRPr/>
            </a:pPr>
            <a:fld id="{70E3DE5F-408C-4727-BB5E-5410D831CCF3}" type="slidenum">
              <a:rPr lang="en-US" b="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857250"/>
            <a:ext cx="2104051" cy="23431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0573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Key Roles: Planning &amp; Preparation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924736"/>
              </p:ext>
            </p:extLst>
          </p:nvPr>
        </p:nvGraphicFramePr>
        <p:xfrm>
          <a:off x="249381" y="1397000"/>
          <a:ext cx="8437420" cy="40690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18710"/>
                <a:gridCol w="4218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FINANCE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ADMINISTRATION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Develop a Financial Forecasting Review Tool &amp; Checklist that is easy to understand for program and admin leads to use to conduct review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Prepare financial reports for meetings to review quarterly information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Prepare agendas for meetings  to review quarterly information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124705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93172" y="-50125"/>
            <a:ext cx="8305801" cy="203132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New Formula for 12-Month Projection in Finance System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024205"/>
              </p:ext>
            </p:extLst>
          </p:nvPr>
        </p:nvGraphicFramePr>
        <p:xfrm>
          <a:off x="326032" y="2133600"/>
          <a:ext cx="8436968" cy="188624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207928"/>
                <a:gridCol w="229040"/>
              </a:tblGrid>
              <a:tr h="545123">
                <a:tc>
                  <a:txBody>
                    <a:bodyPr/>
                    <a:lstStyle/>
                    <a:p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826477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Old formula = Total Straight-line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Projection + YTD Encumbrance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New formula =  Straight-line projection for Non-PO YTD Actual + PO YTD Actual + YTD Encumbrance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701603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Key Roles: Review &amp; Monitoring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85025"/>
              </p:ext>
            </p:extLst>
          </p:nvPr>
        </p:nvGraphicFramePr>
        <p:xfrm>
          <a:off x="249381" y="1397000"/>
          <a:ext cx="8437420" cy="4937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18710"/>
                <a:gridCol w="4218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FINANCE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ADMINISTRATION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Review Position Control with monthly S&amp;EB reports and monthly actuals reports; monitor encumbrances and expenses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Adjust the straight-line projections as needed and ensure the completion of each quarterly projection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 and follow up on any financial issues related to monthly reconciliation or quarterly projections; bring discrepancies to the attention of appropriate staff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Monitor contracts in terms of:</a:t>
                      </a:r>
                    </a:p>
                    <a:p>
                      <a:pPr marL="292100" lv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*contracts encumbered,</a:t>
                      </a:r>
                    </a:p>
                    <a:p>
                      <a:pPr marL="292100" lv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*contracts expenditures,</a:t>
                      </a:r>
                    </a:p>
                    <a:p>
                      <a:pPr marL="292100" lv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*contracts yet to be encumbered, and </a:t>
                      </a:r>
                    </a:p>
                    <a:p>
                      <a:pPr marL="292100" lv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*rolled POs</a:t>
                      </a:r>
                    </a:p>
                    <a:p>
                      <a:pPr marL="292100" indent="-29210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	to assure appropriate projections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Provide expenditure and encumbrance information for Finance Lead to make appropriate straight-line projections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 and follow up on any expenditure issues related to monthly reconciliation or quarterly projections; make recommendations to resolve discrepancies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608058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Key Roles: Communication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81134"/>
              </p:ext>
            </p:extLst>
          </p:nvPr>
        </p:nvGraphicFramePr>
        <p:xfrm>
          <a:off x="249381" y="1397000"/>
          <a:ext cx="8437420" cy="44500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18710"/>
                <a:gridCol w="4218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FINANCE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ADMINISTRATION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Meet with Admin and Program staff to discuss quarterly projections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Facilitate communication between program/admin and Finance team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Meet with Finance and Program staff to discuss quarterly projections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5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Facilitate communication between program staff and finance team. Interpret financial forecast information with program staff to make decisions on program expenditures.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287857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85800" y="0"/>
            <a:ext cx="8305801" cy="138499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>
            <a:prstShdw prst="shdw17" dist="17961" dir="13500000">
              <a:srgbClr val="7A8E99"/>
            </a:prst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4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Quarterly Financial Projections</a:t>
            </a:r>
          </a:p>
          <a:p>
            <a:pPr eaLnBrk="0" hangingPunct="0"/>
            <a:r>
              <a:rPr lang="en-US" sz="4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Recommended Reports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90954"/>
              </p:ext>
            </p:extLst>
          </p:nvPr>
        </p:nvGraphicFramePr>
        <p:xfrm>
          <a:off x="249381" y="1397000"/>
          <a:ext cx="8437419" cy="47701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46846"/>
                <a:gridCol w="53905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SYSTEM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REPORT</a:t>
                      </a:r>
                      <a:endParaRPr lang="en-US" sz="2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ALCOLINK Financials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BARS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Budget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Template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CBO Contracts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Master Final Budget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Finance System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Budget to Actuals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Budget Adjustments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Finance System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Encumbrance,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Expenditures, Adjustments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GEMS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GEMS report (HCHP)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Other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CBO Worksheets (CHSC)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Position Control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Projection Worksheet (CHSC)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Merged Salary &amp; Employee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Benefits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10744" r="18269" b="6627"/>
          <a:stretch/>
        </p:blipFill>
        <p:spPr>
          <a:xfrm>
            <a:off x="116496" y="76200"/>
            <a:ext cx="493104" cy="662169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74225" y="6400801"/>
            <a:ext cx="517376" cy="457200"/>
          </a:xfrm>
        </p:spPr>
        <p:txBody>
          <a:bodyPr/>
          <a:lstStyle/>
          <a:p>
            <a:pPr algn="ctr">
              <a:defRPr/>
            </a:pPr>
            <a:r>
              <a:rPr lang="en-US" sz="2200" dirty="0">
                <a:solidFill>
                  <a:schemeClr val="accent4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49313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04524" y="5429250"/>
            <a:ext cx="3481875" cy="533400"/>
          </a:xfrm>
          <a:prstGeom prst="roundRect">
            <a:avLst/>
          </a:prstGeom>
          <a:solidFill>
            <a:srgbClr val="FEE1BA"/>
          </a:solidFill>
          <a:ln w="76200">
            <a:solidFill>
              <a:srgbClr val="F36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2104049" y="2133600"/>
            <a:ext cx="6430351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0" kern="0" cap="none" dirty="0" smtClean="0">
                <a:latin typeface="+mn-lt"/>
              </a:rPr>
              <a:t>Which system or report can you use to verify a Purchase Order’s (PO) balance?</a:t>
            </a:r>
            <a:endParaRPr lang="en-US" sz="2800" b="0" kern="0" cap="none" dirty="0"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dirty="0" smtClean="0">
                <a:latin typeface="+mn-lt"/>
              </a:rPr>
              <a:t>Alcolink Financials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cap="none" dirty="0" smtClean="0">
                <a:latin typeface="+mn-lt"/>
              </a:rPr>
              <a:t>Finance System</a:t>
            </a:r>
            <a:endParaRPr lang="en-US" sz="3000" b="0" kern="0" cap="none" dirty="0"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cap="none" dirty="0" smtClean="0">
                <a:latin typeface="+mn-lt"/>
              </a:rPr>
              <a:t>Daily PO Report</a:t>
            </a:r>
            <a:endParaRPr lang="en-US" sz="3000" b="0" kern="0" cap="none" dirty="0"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3000" b="0" kern="0" cap="none" dirty="0" smtClean="0">
                <a:latin typeface="+mn-lt"/>
              </a:rPr>
              <a:t>All of the above</a:t>
            </a:r>
            <a:endParaRPr lang="en-US" sz="3000" b="0" kern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5604272"/>
            <a:ext cx="533400" cy="183357"/>
          </a:xfrm>
        </p:spPr>
        <p:txBody>
          <a:bodyPr>
            <a:noAutofit/>
          </a:bodyPr>
          <a:lstStyle/>
          <a:p>
            <a:pPr>
              <a:defRPr/>
            </a:pPr>
            <a:fld id="{70E3DE5F-408C-4727-BB5E-5410D831CCF3}" type="slidenum">
              <a:rPr lang="en-US" b="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857250"/>
            <a:ext cx="2104051" cy="23431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109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11667</TotalTime>
  <Words>1011</Words>
  <Application>Microsoft Office PowerPoint</Application>
  <PresentationFormat>On-screen Show (4:3)</PresentationFormat>
  <Paragraphs>196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rgebhart</dc:creator>
  <cp:lastModifiedBy>kevin harper</cp:lastModifiedBy>
  <cp:revision>928</cp:revision>
  <cp:lastPrinted>2017-04-11T18:48:14Z</cp:lastPrinted>
  <dcterms:created xsi:type="dcterms:W3CDTF">2006-08-16T00:00:00Z</dcterms:created>
  <dcterms:modified xsi:type="dcterms:W3CDTF">2021-02-12T00:29:51Z</dcterms:modified>
</cp:coreProperties>
</file>